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58"/>
  </p:notesMasterIdLst>
  <p:sldIdLst>
    <p:sldId id="256" r:id="rId3"/>
    <p:sldId id="460" r:id="rId4"/>
    <p:sldId id="1231" r:id="rId5"/>
    <p:sldId id="499" r:id="rId6"/>
    <p:sldId id="1224" r:id="rId7"/>
    <p:sldId id="1234" r:id="rId8"/>
    <p:sldId id="1235" r:id="rId9"/>
    <p:sldId id="314" r:id="rId10"/>
    <p:sldId id="1225" r:id="rId11"/>
    <p:sldId id="1221" r:id="rId12"/>
    <p:sldId id="1157" r:id="rId13"/>
    <p:sldId id="281" r:id="rId14"/>
    <p:sldId id="1243" r:id="rId15"/>
    <p:sldId id="1241" r:id="rId16"/>
    <p:sldId id="1223" r:id="rId17"/>
    <p:sldId id="1230" r:id="rId18"/>
    <p:sldId id="1237" r:id="rId19"/>
    <p:sldId id="267" r:id="rId20"/>
    <p:sldId id="268" r:id="rId21"/>
    <p:sldId id="1203" r:id="rId22"/>
    <p:sldId id="270" r:id="rId23"/>
    <p:sldId id="271" r:id="rId24"/>
    <p:sldId id="272" r:id="rId25"/>
    <p:sldId id="273" r:id="rId26"/>
    <p:sldId id="446" r:id="rId27"/>
    <p:sldId id="1194" r:id="rId28"/>
    <p:sldId id="1137" r:id="rId29"/>
    <p:sldId id="1139" r:id="rId30"/>
    <p:sldId id="1209" r:id="rId31"/>
    <p:sldId id="274" r:id="rId32"/>
    <p:sldId id="275" r:id="rId33"/>
    <p:sldId id="276" r:id="rId34"/>
    <p:sldId id="1238" r:id="rId35"/>
    <p:sldId id="1233" r:id="rId36"/>
    <p:sldId id="319" r:id="rId37"/>
    <p:sldId id="320" r:id="rId38"/>
    <p:sldId id="321" r:id="rId39"/>
    <p:sldId id="322" r:id="rId40"/>
    <p:sldId id="323" r:id="rId41"/>
    <p:sldId id="324" r:id="rId42"/>
    <p:sldId id="326" r:id="rId43"/>
    <p:sldId id="327" r:id="rId44"/>
    <p:sldId id="328" r:id="rId45"/>
    <p:sldId id="1222" r:id="rId46"/>
    <p:sldId id="1232" r:id="rId47"/>
    <p:sldId id="257" r:id="rId48"/>
    <p:sldId id="258" r:id="rId49"/>
    <p:sldId id="1239" r:id="rId50"/>
    <p:sldId id="259" r:id="rId51"/>
    <p:sldId id="260" r:id="rId52"/>
    <p:sldId id="1240" r:id="rId53"/>
    <p:sldId id="261" r:id="rId54"/>
    <p:sldId id="262" r:id="rId55"/>
    <p:sldId id="263" r:id="rId56"/>
    <p:sldId id="329" r:id="rId57"/>
  </p:sldIdLst>
  <p:sldSz cx="20104100" cy="11309350"/>
  <p:notesSz cx="20104100" cy="1130935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00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B7AA7-48B9-4A03-A6B0-469C91889EEC}" v="274" dt="2021-06-28T21:08:34.59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41" d="100"/>
          <a:sy n="41" d="100"/>
        </p:scale>
        <p:origin x="846" y="30"/>
      </p:cViewPr>
      <p:guideLst>
        <p:guide orient="horz" pos="284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calle\Downloads\Grafic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Manizáles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MANIZALES!$B$3</c:f>
              <c:strCache>
                <c:ptCount val="1"/>
                <c:pt idx="0">
                  <c:v>dic-20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B6-441D-A531-6BC72E6C7B06}"/>
              </c:ext>
            </c:extLst>
          </c:dPt>
          <c:dPt>
            <c:idx val="1"/>
            <c:bubble3D val="0"/>
            <c:spPr>
              <a:solidFill>
                <a:schemeClr val="accent1">
                  <a:shade val="61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B6-441D-A531-6BC72E6C7B06}"/>
              </c:ext>
            </c:extLst>
          </c:dPt>
          <c:dPt>
            <c:idx val="2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B6-441D-A531-6BC72E6C7B06}"/>
              </c:ext>
            </c:extLst>
          </c:dPt>
          <c:dPt>
            <c:idx val="3"/>
            <c:bubble3D val="0"/>
            <c:spPr>
              <a:solidFill>
                <a:schemeClr val="accent1">
                  <a:shade val="9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EB6-441D-A531-6BC72E6C7B06}"/>
              </c:ext>
            </c:extLst>
          </c:dPt>
          <c:dPt>
            <c:idx val="4"/>
            <c:bubble3D val="0"/>
            <c:spPr>
              <a:solidFill>
                <a:schemeClr val="accent1">
                  <a:tint val="9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EB6-441D-A531-6BC72E6C7B06}"/>
              </c:ext>
            </c:extLst>
          </c:dPt>
          <c:dPt>
            <c:idx val="5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EB6-441D-A531-6BC72E6C7B06}"/>
              </c:ext>
            </c:extLst>
          </c:dPt>
          <c:dPt>
            <c:idx val="6"/>
            <c:bubble3D val="0"/>
            <c:spPr>
              <a:solidFill>
                <a:schemeClr val="accent1">
                  <a:tint val="6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EB6-441D-A531-6BC72E6C7B06}"/>
              </c:ext>
            </c:extLst>
          </c:dPt>
          <c:dPt>
            <c:idx val="7"/>
            <c:bubble3D val="0"/>
            <c:spPr>
              <a:solidFill>
                <a:schemeClr val="accent1">
                  <a:tint val="4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EB6-441D-A531-6BC72E6C7B06}"/>
              </c:ext>
            </c:extLst>
          </c:dPt>
          <c:dLbls>
            <c:dLbl>
              <c:idx val="0"/>
              <c:layout>
                <c:manualLayout>
                  <c:x val="-7.3815403388455547E-2"/>
                  <c:y val="0.229169246234049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B6-441D-A531-6BC72E6C7B06}"/>
                </c:ext>
              </c:extLst>
            </c:dLbl>
            <c:dLbl>
              <c:idx val="5"/>
              <c:layout>
                <c:manualLayout>
                  <c:x val="-0.27874162524589596"/>
                  <c:y val="-6.64906670924861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B6-441D-A531-6BC72E6C7B06}"/>
                </c:ext>
              </c:extLst>
            </c:dLbl>
            <c:dLbl>
              <c:idx val="6"/>
              <c:layout>
                <c:manualLayout>
                  <c:x val="-0.2376866571864229"/>
                  <c:y val="3.70496991559088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EB6-441D-A531-6BC72E6C7B06}"/>
                </c:ext>
              </c:extLst>
            </c:dLbl>
            <c:dLbl>
              <c:idx val="7"/>
              <c:layout>
                <c:manualLayout>
                  <c:x val="0.22472193043079974"/>
                  <c:y val="4.86473468522297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EB6-441D-A531-6BC72E6C7B06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MANIZALES!$A$4:$A$26</c:f>
              <c:strCache>
                <c:ptCount val="8"/>
                <c:pt idx="0">
                  <c:v>SALUD TOTAL</c:v>
                </c:pt>
                <c:pt idx="1">
                  <c:v>SURA</c:v>
                </c:pt>
                <c:pt idx="2">
                  <c:v>NUEVA EPS</c:v>
                </c:pt>
                <c:pt idx="3">
                  <c:v>ASMET</c:v>
                </c:pt>
                <c:pt idx="4">
                  <c:v>SANITAS</c:v>
                </c:pt>
                <c:pt idx="5">
                  <c:v>MEDIMAS</c:v>
                </c:pt>
                <c:pt idx="6">
                  <c:v>COOMEVA </c:v>
                </c:pt>
                <c:pt idx="7">
                  <c:v>FAMISANAR</c:v>
                </c:pt>
              </c:strCache>
              <c:extLst/>
            </c:strRef>
          </c:cat>
          <c:val>
            <c:numRef>
              <c:f>MANIZALES!$B$4:$B$26</c:f>
              <c:numCache>
                <c:formatCode>_-* #,##0_-;\-* #,##0_-;_-* "-"??_-;_-@_-</c:formatCode>
                <c:ptCount val="8"/>
                <c:pt idx="0">
                  <c:v>115272</c:v>
                </c:pt>
                <c:pt idx="1">
                  <c:v>108327</c:v>
                </c:pt>
                <c:pt idx="2">
                  <c:v>80023</c:v>
                </c:pt>
                <c:pt idx="3">
                  <c:v>32985</c:v>
                </c:pt>
                <c:pt idx="4">
                  <c:v>45319</c:v>
                </c:pt>
                <c:pt idx="5">
                  <c:v>11293</c:v>
                </c:pt>
                <c:pt idx="6">
                  <c:v>14795</c:v>
                </c:pt>
                <c:pt idx="7">
                  <c:v>2633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0-1EB6-441D-A531-6BC72E6C7B0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3600" b="1" dirty="0"/>
              <a:t>Tutelas</a:t>
            </a:r>
            <a:r>
              <a:rPr lang="es-CO" sz="3600" b="1" baseline="0" dirty="0"/>
              <a:t> Manizáles</a:t>
            </a:r>
            <a:endParaRPr lang="es-CO" sz="3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EE-4039-B129-87E3A7DD55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EE-4039-B129-87E3A7DD55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Hoja1!$A$37:$A$38</c:f>
              <c:strCache>
                <c:ptCount val="2"/>
                <c:pt idx="0">
                  <c:v>FALLO HEREDADO </c:v>
                </c:pt>
                <c:pt idx="1">
                  <c:v>FALLO NUEVO</c:v>
                </c:pt>
              </c:strCache>
            </c:strRef>
          </c:cat>
          <c:val>
            <c:numRef>
              <c:f>Hoja1!$B$37:$B$38</c:f>
              <c:numCache>
                <c:formatCode>General</c:formatCode>
                <c:ptCount val="2"/>
                <c:pt idx="0">
                  <c:v>4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EE-4039-B129-87E3A7DD551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400" b="1" i="0" baseline="0">
                <a:effectLst/>
              </a:rPr>
              <a:t>PIRAMIDE PROBLACION - EPS FAMISANAR </a:t>
            </a:r>
            <a:endParaRPr lang="es-CO" sz="2400">
              <a:effectLst/>
            </a:endParaRPr>
          </a:p>
          <a:p>
            <a:pPr>
              <a:defRPr sz="2400"/>
            </a:pPr>
            <a:r>
              <a:rPr lang="es-CO" sz="2400" b="1" i="0" baseline="0">
                <a:effectLst/>
              </a:rPr>
              <a:t>DICIEMBRE 2020</a:t>
            </a:r>
            <a:endParaRPr lang="es-CO" sz="2400">
              <a:effectLst/>
            </a:endParaRPr>
          </a:p>
          <a:p>
            <a:pPr>
              <a:defRPr sz="2400"/>
            </a:pPr>
            <a:endParaRPr lang="es-CO" sz="2400"/>
          </a:p>
        </c:rich>
      </c:tx>
      <c:layout>
        <c:manualLayout>
          <c:xMode val="edge"/>
          <c:yMode val="edge"/>
          <c:x val="0.42824888224518282"/>
          <c:y val="1.50562371305558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1873891799759838"/>
          <c:y val="0.18934220789930567"/>
          <c:w val="0.86879305372206428"/>
          <c:h val="0.732955497651264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caldas!$B$2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caldas!$A$3:$A$21</c:f>
              <c:strCache>
                <c:ptCount val="19"/>
                <c:pt idx="0">
                  <c:v>a) Menor de 1 año</c:v>
                </c:pt>
                <c:pt idx="1">
                  <c:v>b) 1 - 4 años</c:v>
                </c:pt>
                <c:pt idx="2">
                  <c:v>c) 5 a 9 años</c:v>
                </c:pt>
                <c:pt idx="3">
                  <c:v>d) 10 a 14 años</c:v>
                </c:pt>
                <c:pt idx="4">
                  <c:v>e) 15 a 19 años</c:v>
                </c:pt>
                <c:pt idx="5">
                  <c:v>f) 20 a 24 años</c:v>
                </c:pt>
                <c:pt idx="6">
                  <c:v>g) 25 a 29 años</c:v>
                </c:pt>
                <c:pt idx="7">
                  <c:v>h) 30 a 34 años</c:v>
                </c:pt>
                <c:pt idx="8">
                  <c:v>i) 35 a 39 años</c:v>
                </c:pt>
                <c:pt idx="9">
                  <c:v>j) 40 a 44 años</c:v>
                </c:pt>
                <c:pt idx="10">
                  <c:v>k) 45 a 49 años</c:v>
                </c:pt>
                <c:pt idx="11">
                  <c:v>l) 50 a 54 años</c:v>
                </c:pt>
                <c:pt idx="12">
                  <c:v>m) 55 a 59 años</c:v>
                </c:pt>
                <c:pt idx="13">
                  <c:v>n) 60 a 64 años</c:v>
                </c:pt>
                <c:pt idx="14">
                  <c:v>o) 65 a 69 años</c:v>
                </c:pt>
                <c:pt idx="15">
                  <c:v>p) 70 a 74 años</c:v>
                </c:pt>
                <c:pt idx="16">
                  <c:v>q) 75 a 79 años</c:v>
                </c:pt>
                <c:pt idx="17">
                  <c:v>r) 80 a 84 años</c:v>
                </c:pt>
                <c:pt idx="18">
                  <c:v>s) 85 y más años</c:v>
                </c:pt>
              </c:strCache>
            </c:strRef>
          </c:cat>
          <c:val>
            <c:numRef>
              <c:f>caldas!$B$3:$B$21</c:f>
              <c:numCache>
                <c:formatCode>#,##0</c:formatCode>
                <c:ptCount val="19"/>
                <c:pt idx="0">
                  <c:v>17</c:v>
                </c:pt>
                <c:pt idx="1">
                  <c:v>59</c:v>
                </c:pt>
                <c:pt idx="2">
                  <c:v>113</c:v>
                </c:pt>
                <c:pt idx="3">
                  <c:v>128</c:v>
                </c:pt>
                <c:pt idx="4">
                  <c:v>155</c:v>
                </c:pt>
                <c:pt idx="5">
                  <c:v>147</c:v>
                </c:pt>
                <c:pt idx="6">
                  <c:v>149</c:v>
                </c:pt>
                <c:pt idx="7">
                  <c:v>121</c:v>
                </c:pt>
                <c:pt idx="8">
                  <c:v>97</c:v>
                </c:pt>
                <c:pt idx="9">
                  <c:v>114</c:v>
                </c:pt>
                <c:pt idx="10">
                  <c:v>82</c:v>
                </c:pt>
                <c:pt idx="11">
                  <c:v>94</c:v>
                </c:pt>
                <c:pt idx="12">
                  <c:v>73</c:v>
                </c:pt>
                <c:pt idx="13">
                  <c:v>49</c:v>
                </c:pt>
                <c:pt idx="14">
                  <c:v>44</c:v>
                </c:pt>
                <c:pt idx="15">
                  <c:v>27</c:v>
                </c:pt>
                <c:pt idx="16">
                  <c:v>22</c:v>
                </c:pt>
                <c:pt idx="17">
                  <c:v>13</c:v>
                </c:pt>
                <c:pt idx="1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17-4FFE-ABF0-CC42B8216638}"/>
            </c:ext>
          </c:extLst>
        </c:ser>
        <c:ser>
          <c:idx val="1"/>
          <c:order val="1"/>
          <c:tx>
            <c:strRef>
              <c:f>caldas!$C$2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017-4FFE-ABF0-CC42B82166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017-4FFE-ABF0-CC42B821663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017-4FFE-ABF0-CC42B821663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017-4FFE-ABF0-CC42B821663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177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017-4FFE-ABF0-CC42B821663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017-4FFE-ABF0-CC42B821663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017-4FFE-ABF0-CC42B821663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017-4FFE-ABF0-CC42B821663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017-4FFE-ABF0-CC42B821663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0017-4FFE-ABF0-CC42B821663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44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0017-4FFE-ABF0-CC42B821663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0017-4FFE-ABF0-CC42B821663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0017-4FFE-ABF0-CC42B8216638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0017-4FFE-ABF0-CC42B821663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0017-4FFE-ABF0-CC42B8216638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0017-4FFE-ABF0-CC42B8216638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0017-4FFE-ABF0-CC42B8216638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0017-4FFE-ABF0-CC42B8216638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0017-4FFE-ABF0-CC42B8216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caldas!$A$3:$A$21</c:f>
              <c:strCache>
                <c:ptCount val="19"/>
                <c:pt idx="0">
                  <c:v>a) Menor de 1 año</c:v>
                </c:pt>
                <c:pt idx="1">
                  <c:v>b) 1 - 4 años</c:v>
                </c:pt>
                <c:pt idx="2">
                  <c:v>c) 5 a 9 años</c:v>
                </c:pt>
                <c:pt idx="3">
                  <c:v>d) 10 a 14 años</c:v>
                </c:pt>
                <c:pt idx="4">
                  <c:v>e) 15 a 19 años</c:v>
                </c:pt>
                <c:pt idx="5">
                  <c:v>f) 20 a 24 años</c:v>
                </c:pt>
                <c:pt idx="6">
                  <c:v>g) 25 a 29 años</c:v>
                </c:pt>
                <c:pt idx="7">
                  <c:v>h) 30 a 34 años</c:v>
                </c:pt>
                <c:pt idx="8">
                  <c:v>i) 35 a 39 años</c:v>
                </c:pt>
                <c:pt idx="9">
                  <c:v>j) 40 a 44 años</c:v>
                </c:pt>
                <c:pt idx="10">
                  <c:v>k) 45 a 49 años</c:v>
                </c:pt>
                <c:pt idx="11">
                  <c:v>l) 50 a 54 años</c:v>
                </c:pt>
                <c:pt idx="12">
                  <c:v>m) 55 a 59 años</c:v>
                </c:pt>
                <c:pt idx="13">
                  <c:v>n) 60 a 64 años</c:v>
                </c:pt>
                <c:pt idx="14">
                  <c:v>o) 65 a 69 años</c:v>
                </c:pt>
                <c:pt idx="15">
                  <c:v>p) 70 a 74 años</c:v>
                </c:pt>
                <c:pt idx="16">
                  <c:v>q) 75 a 79 años</c:v>
                </c:pt>
                <c:pt idx="17">
                  <c:v>r) 80 a 84 años</c:v>
                </c:pt>
                <c:pt idx="18">
                  <c:v>s) 85 y más años</c:v>
                </c:pt>
              </c:strCache>
            </c:strRef>
          </c:cat>
          <c:val>
            <c:numRef>
              <c:f>caldas!$C$3:$C$21</c:f>
              <c:numCache>
                <c:formatCode>#,##0</c:formatCode>
                <c:ptCount val="19"/>
                <c:pt idx="0">
                  <c:v>-18</c:v>
                </c:pt>
                <c:pt idx="1">
                  <c:v>-71</c:v>
                </c:pt>
                <c:pt idx="2">
                  <c:v>-155</c:v>
                </c:pt>
                <c:pt idx="3">
                  <c:v>-112</c:v>
                </c:pt>
                <c:pt idx="4">
                  <c:v>-177</c:v>
                </c:pt>
                <c:pt idx="5">
                  <c:v>-97</c:v>
                </c:pt>
                <c:pt idx="6">
                  <c:v>-64</c:v>
                </c:pt>
                <c:pt idx="7">
                  <c:v>-64</c:v>
                </c:pt>
                <c:pt idx="8">
                  <c:v>-59</c:v>
                </c:pt>
                <c:pt idx="9">
                  <c:v>-30</c:v>
                </c:pt>
                <c:pt idx="10">
                  <c:v>-44</c:v>
                </c:pt>
                <c:pt idx="11">
                  <c:v>-64</c:v>
                </c:pt>
                <c:pt idx="12">
                  <c:v>-62</c:v>
                </c:pt>
                <c:pt idx="13">
                  <c:v>-55</c:v>
                </c:pt>
                <c:pt idx="14">
                  <c:v>-40</c:v>
                </c:pt>
                <c:pt idx="15">
                  <c:v>-33</c:v>
                </c:pt>
                <c:pt idx="16">
                  <c:v>-17</c:v>
                </c:pt>
                <c:pt idx="17">
                  <c:v>-3</c:v>
                </c:pt>
                <c:pt idx="18">
                  <c:v>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17-4FFE-ABF0-CC42B8216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2231280"/>
        <c:axId val="713621744"/>
      </c:barChart>
      <c:catAx>
        <c:axId val="742231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600"/>
                  <a:t>GRUPO</a:t>
                </a:r>
                <a:r>
                  <a:rPr lang="es-CO" sz="1600" baseline="0"/>
                  <a:t> DE EDAD </a:t>
                </a:r>
                <a:endParaRPr lang="es-CO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13621744"/>
        <c:crosses val="autoZero"/>
        <c:auto val="1"/>
        <c:lblAlgn val="ctr"/>
        <c:lblOffset val="100"/>
        <c:noMultiLvlLbl val="0"/>
      </c:catAx>
      <c:valAx>
        <c:axId val="71362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4223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229279673374164"/>
          <c:y val="0.12640856465110861"/>
          <c:w val="0.17578477690288713"/>
          <c:h val="4.69242023297231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800"/>
              <a:t>CASOS</a:t>
            </a:r>
            <a:r>
              <a:rPr lang="es-CO" sz="2800" baseline="0"/>
              <a:t> DE CÁNCER</a:t>
            </a:r>
            <a:endParaRPr lang="es-CO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Hoja9!$A$21:$A$22</c:f>
              <c:strCache>
                <c:ptCount val="2"/>
                <c:pt idx="0">
                  <c:v>CA MAMA </c:v>
                </c:pt>
                <c:pt idx="1">
                  <c:v>CA CERVIX </c:v>
                </c:pt>
              </c:strCache>
            </c:strRef>
          </c:cat>
          <c:val>
            <c:numRef>
              <c:f>Hoja9!$B$21:$B$22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A8-471A-B1AA-D319DC19A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8051760"/>
        <c:axId val="759438944"/>
      </c:barChart>
      <c:catAx>
        <c:axId val="74805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59438944"/>
        <c:crosses val="autoZero"/>
        <c:auto val="1"/>
        <c:lblAlgn val="ctr"/>
        <c:lblOffset val="100"/>
        <c:noMultiLvlLbl val="0"/>
      </c:catAx>
      <c:valAx>
        <c:axId val="759438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4805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AÑO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'cuentas de alto costo '!$A$38:$A$43</c:f>
              <c:strCache>
                <c:ptCount val="6"/>
                <c:pt idx="0">
                  <c:v>DIALISIS </c:v>
                </c:pt>
                <c:pt idx="1">
                  <c:v>EPOC </c:v>
                </c:pt>
                <c:pt idx="2">
                  <c:v>ONCOLOGIA ADULTO </c:v>
                </c:pt>
                <c:pt idx="3">
                  <c:v>REUMATOLOGIA Y ENFERMEDAD COLAGENO</c:v>
                </c:pt>
                <c:pt idx="4">
                  <c:v>HIPERTENSION PULMONAR </c:v>
                </c:pt>
                <c:pt idx="5">
                  <c:v>HIPERTENSIÓN ARTERIAL </c:v>
                </c:pt>
              </c:strCache>
            </c:strRef>
          </c:cat>
          <c:val>
            <c:numRef>
              <c:f>'cuentas de alto costo '!$B$38:$B$43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8-48F9-87EA-C47DFB02A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663648"/>
        <c:axId val="1038593680"/>
      </c:barChart>
      <c:catAx>
        <c:axId val="27663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38593680"/>
        <c:crosses val="autoZero"/>
        <c:auto val="1"/>
        <c:lblAlgn val="ctr"/>
        <c:lblOffset val="100"/>
        <c:noMultiLvlLbl val="0"/>
      </c:catAx>
      <c:valAx>
        <c:axId val="1038593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66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2F7C2-860F-4FB0-BE22-B457B0928F2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A54948-FD33-485B-BC95-86F296CEC4C5}">
      <dgm:prSet custT="1"/>
      <dgm:spPr/>
      <dgm:t>
        <a:bodyPr/>
        <a:lstStyle/>
        <a:p>
          <a:pPr algn="ctr"/>
          <a:r>
            <a:rPr lang="es-CO" sz="2400" b="1" i="0" u="none" dirty="0">
              <a:solidFill>
                <a:schemeClr val="bg1"/>
              </a:solidFill>
            </a:rPr>
            <a:t>CONSULTA MEDICINA GENERAL 4529</a:t>
          </a:r>
          <a:r>
            <a:rPr lang="es-CO" sz="3200" b="1" i="0" u="none" dirty="0">
              <a:solidFill>
                <a:schemeClr val="bg1"/>
              </a:solidFill>
            </a:rPr>
            <a:t> </a:t>
          </a:r>
          <a:endParaRPr lang="es-CO" sz="2400" b="1" i="0" u="none" dirty="0">
            <a:solidFill>
              <a:schemeClr val="bg1"/>
            </a:solidFill>
          </a:endParaRPr>
        </a:p>
      </dgm:t>
    </dgm:pt>
    <dgm:pt modelId="{DE71509F-01B6-495D-9252-D039A18AB14C}" type="parTrans" cxnId="{B478E3DD-CF2E-4712-95D4-EE7BB9BC80B0}">
      <dgm:prSet/>
      <dgm:spPr/>
      <dgm:t>
        <a:bodyPr/>
        <a:lstStyle/>
        <a:p>
          <a:pPr algn="ctr"/>
          <a:endParaRPr lang="es-ES" sz="2000"/>
        </a:p>
      </dgm:t>
    </dgm:pt>
    <dgm:pt modelId="{7ACD47CD-3E32-40A9-8C61-2E43AD3014DE}" type="sibTrans" cxnId="{B478E3DD-CF2E-4712-95D4-EE7BB9BC80B0}">
      <dgm:prSet/>
      <dgm:spPr/>
      <dgm:t>
        <a:bodyPr/>
        <a:lstStyle/>
        <a:p>
          <a:pPr algn="ctr"/>
          <a:endParaRPr lang="es-ES" sz="2000"/>
        </a:p>
      </dgm:t>
    </dgm:pt>
    <dgm:pt modelId="{216D5D53-F8AC-43F4-864D-003541FBB31F}">
      <dgm:prSet custT="1"/>
      <dgm:spPr/>
      <dgm:t>
        <a:bodyPr/>
        <a:lstStyle/>
        <a:p>
          <a:pPr algn="ctr"/>
          <a:r>
            <a:rPr lang="es-CO" sz="2400" b="1" i="0" u="none" dirty="0"/>
            <a:t>CONSULTA MEDICINA INTERNA </a:t>
          </a:r>
          <a:r>
            <a:rPr lang="es-CO" sz="2800" b="1" i="0" u="none" dirty="0"/>
            <a:t>641</a:t>
          </a:r>
        </a:p>
      </dgm:t>
    </dgm:pt>
    <dgm:pt modelId="{46BDE84D-78B9-471A-B9FE-8E28EE361F60}" type="parTrans" cxnId="{F2C72109-2DE9-488D-9FD8-A89E02C7C836}">
      <dgm:prSet/>
      <dgm:spPr/>
      <dgm:t>
        <a:bodyPr/>
        <a:lstStyle/>
        <a:p>
          <a:pPr algn="ctr"/>
          <a:endParaRPr lang="es-ES" sz="2000"/>
        </a:p>
      </dgm:t>
    </dgm:pt>
    <dgm:pt modelId="{73892942-DBCC-4A22-8B0C-D5310A9F062E}" type="sibTrans" cxnId="{F2C72109-2DE9-488D-9FD8-A89E02C7C836}">
      <dgm:prSet/>
      <dgm:spPr/>
      <dgm:t>
        <a:bodyPr/>
        <a:lstStyle/>
        <a:p>
          <a:pPr algn="ctr"/>
          <a:endParaRPr lang="es-ES" sz="2000"/>
        </a:p>
      </dgm:t>
    </dgm:pt>
    <dgm:pt modelId="{20A35350-D6DA-4547-ACC2-05F4B36790A3}">
      <dgm:prSet custT="1"/>
      <dgm:spPr/>
      <dgm:t>
        <a:bodyPr/>
        <a:lstStyle/>
        <a:p>
          <a:pPr algn="ctr"/>
          <a:r>
            <a:rPr lang="es-CO" sz="2400" b="1" i="0" u="none" dirty="0"/>
            <a:t>CONSULTA GINECOLOGÍA</a:t>
          </a:r>
        </a:p>
        <a:p>
          <a:pPr algn="ctr"/>
          <a:r>
            <a:rPr lang="es-CO" sz="2400" b="1" i="0" u="none" dirty="0"/>
            <a:t> 153</a:t>
          </a:r>
        </a:p>
      </dgm:t>
    </dgm:pt>
    <dgm:pt modelId="{39B806A0-4341-49A5-8C9E-613A592DF917}" type="parTrans" cxnId="{99B7B266-4860-4232-82AF-0A91EEA9E328}">
      <dgm:prSet/>
      <dgm:spPr/>
      <dgm:t>
        <a:bodyPr/>
        <a:lstStyle/>
        <a:p>
          <a:endParaRPr lang="es-ES"/>
        </a:p>
      </dgm:t>
    </dgm:pt>
    <dgm:pt modelId="{A4A1B4A4-3BD8-43DD-9B6B-912B72D0DC39}" type="sibTrans" cxnId="{99B7B266-4860-4232-82AF-0A91EEA9E328}">
      <dgm:prSet/>
      <dgm:spPr/>
      <dgm:t>
        <a:bodyPr/>
        <a:lstStyle/>
        <a:p>
          <a:endParaRPr lang="es-ES"/>
        </a:p>
      </dgm:t>
    </dgm:pt>
    <dgm:pt modelId="{2314FAC4-801A-4F29-8AE3-03DD9A9FAC6F}">
      <dgm:prSet custT="1"/>
      <dgm:spPr/>
      <dgm:t>
        <a:bodyPr/>
        <a:lstStyle/>
        <a:p>
          <a:pPr algn="ctr"/>
          <a:r>
            <a:rPr lang="es-ES" sz="2400" b="1" i="0" u="none" dirty="0"/>
            <a:t>CONSULTAS PEDIATRÍA	         1144</a:t>
          </a:r>
        </a:p>
      </dgm:t>
    </dgm:pt>
    <dgm:pt modelId="{86A3D450-2A47-4A0C-A978-F6CA8A7E61AE}" type="parTrans" cxnId="{7D3741EF-3B13-43A1-B05C-4F7787DA9D93}">
      <dgm:prSet/>
      <dgm:spPr/>
      <dgm:t>
        <a:bodyPr/>
        <a:lstStyle/>
        <a:p>
          <a:endParaRPr lang="es-ES"/>
        </a:p>
      </dgm:t>
    </dgm:pt>
    <dgm:pt modelId="{B6B82F95-90A4-4C85-9B9F-47E7CD40808E}" type="sibTrans" cxnId="{7D3741EF-3B13-43A1-B05C-4F7787DA9D93}">
      <dgm:prSet/>
      <dgm:spPr/>
      <dgm:t>
        <a:bodyPr/>
        <a:lstStyle/>
        <a:p>
          <a:endParaRPr lang="es-ES"/>
        </a:p>
      </dgm:t>
    </dgm:pt>
    <dgm:pt modelId="{429951FA-0424-421B-832B-99B60EFE865E}" type="pres">
      <dgm:prSet presAssocID="{2B82F7C2-860F-4FB0-BE22-B457B0928F2A}" presName="Name0" presStyleCnt="0">
        <dgm:presLayoutVars>
          <dgm:dir/>
          <dgm:resizeHandles val="exact"/>
        </dgm:presLayoutVars>
      </dgm:prSet>
      <dgm:spPr/>
    </dgm:pt>
    <dgm:pt modelId="{3B1D1B32-F29F-41FF-A20E-37E89BA6619A}" type="pres">
      <dgm:prSet presAssocID="{C1A54948-FD33-485B-BC95-86F296CEC4C5}" presName="composite" presStyleCnt="0"/>
      <dgm:spPr/>
    </dgm:pt>
    <dgm:pt modelId="{C5530F6B-69AA-4838-8CD5-F3B5DA7598FE}" type="pres">
      <dgm:prSet presAssocID="{C1A54948-FD33-485B-BC95-86F296CEC4C5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13AD591-F01E-4FE1-B684-7949317DE395}" type="pres">
      <dgm:prSet presAssocID="{C1A54948-FD33-485B-BC95-86F296CEC4C5}" presName="wedgeRectCallout1" presStyleLbl="node1" presStyleIdx="0" presStyleCnt="4">
        <dgm:presLayoutVars>
          <dgm:bulletEnabled val="1"/>
        </dgm:presLayoutVars>
      </dgm:prSet>
      <dgm:spPr/>
    </dgm:pt>
    <dgm:pt modelId="{495F91C8-8DA4-469F-80F3-A78190FBFDF0}" type="pres">
      <dgm:prSet presAssocID="{7ACD47CD-3E32-40A9-8C61-2E43AD3014DE}" presName="sibTrans" presStyleCnt="0"/>
      <dgm:spPr/>
    </dgm:pt>
    <dgm:pt modelId="{0C5DB04A-6FD4-4067-A6B0-92880F5C461B}" type="pres">
      <dgm:prSet presAssocID="{216D5D53-F8AC-43F4-864D-003541FBB31F}" presName="composite" presStyleCnt="0"/>
      <dgm:spPr/>
    </dgm:pt>
    <dgm:pt modelId="{8B898690-4CDF-48E4-A0EC-E5745E5532C4}" type="pres">
      <dgm:prSet presAssocID="{216D5D53-F8AC-43F4-864D-003541FBB31F}" presName="rect1" presStyleLbl="bgImgPlace1" presStyleIdx="1" presStyleCnt="4" custLinFactNeighborX="1795" custLinFactNeighborY="34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C989FA0-BAC3-4443-8C74-E65BE725EB5D}" type="pres">
      <dgm:prSet presAssocID="{216D5D53-F8AC-43F4-864D-003541FBB31F}" presName="wedgeRectCallout1" presStyleLbl="node1" presStyleIdx="1" presStyleCnt="4">
        <dgm:presLayoutVars>
          <dgm:bulletEnabled val="1"/>
        </dgm:presLayoutVars>
      </dgm:prSet>
      <dgm:spPr/>
    </dgm:pt>
    <dgm:pt modelId="{84D4DA6E-6D6E-4410-B560-BC8B4910D010}" type="pres">
      <dgm:prSet presAssocID="{73892942-DBCC-4A22-8B0C-D5310A9F062E}" presName="sibTrans" presStyleCnt="0"/>
      <dgm:spPr/>
    </dgm:pt>
    <dgm:pt modelId="{FF0762E9-DC3C-4561-99FE-26088637A080}" type="pres">
      <dgm:prSet presAssocID="{20A35350-D6DA-4547-ACC2-05F4B36790A3}" presName="composite" presStyleCnt="0"/>
      <dgm:spPr/>
    </dgm:pt>
    <dgm:pt modelId="{D61ABF47-31CF-4356-A03A-EB0935E84F0B}" type="pres">
      <dgm:prSet presAssocID="{20A35350-D6DA-4547-ACC2-05F4B36790A3}" presName="rect1" presStyleLbl="bgImgPlace1" presStyleIdx="2" presStyleCnt="4"/>
      <dgm:spPr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551DB829-2050-4362-B13F-75FF16B6ECD2}" type="pres">
      <dgm:prSet presAssocID="{20A35350-D6DA-4547-ACC2-05F4B36790A3}" presName="wedgeRectCallout1" presStyleLbl="node1" presStyleIdx="2" presStyleCnt="4" custScaleX="109832">
        <dgm:presLayoutVars>
          <dgm:bulletEnabled val="1"/>
        </dgm:presLayoutVars>
      </dgm:prSet>
      <dgm:spPr/>
    </dgm:pt>
    <dgm:pt modelId="{E3C7C6A7-31C9-4F59-9036-774DE28ABA84}" type="pres">
      <dgm:prSet presAssocID="{A4A1B4A4-3BD8-43DD-9B6B-912B72D0DC39}" presName="sibTrans" presStyleCnt="0"/>
      <dgm:spPr/>
    </dgm:pt>
    <dgm:pt modelId="{0125801C-BD92-4F0C-B3DB-A08DCEBBC61D}" type="pres">
      <dgm:prSet presAssocID="{2314FAC4-801A-4F29-8AE3-03DD9A9FAC6F}" presName="composite" presStyleCnt="0"/>
      <dgm:spPr/>
    </dgm:pt>
    <dgm:pt modelId="{255E7A11-20C3-44DE-9965-FDB93C2CB19F}" type="pres">
      <dgm:prSet presAssocID="{2314FAC4-801A-4F29-8AE3-03DD9A9FAC6F}" presName="rect1" presStyleLbl="b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F2E4943D-A574-42CA-9667-BFF72D3E5169}" type="pres">
      <dgm:prSet presAssocID="{2314FAC4-801A-4F29-8AE3-03DD9A9FAC6F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2C72109-2DE9-488D-9FD8-A89E02C7C836}" srcId="{2B82F7C2-860F-4FB0-BE22-B457B0928F2A}" destId="{216D5D53-F8AC-43F4-864D-003541FBB31F}" srcOrd="1" destOrd="0" parTransId="{46BDE84D-78B9-471A-B9FE-8E28EE361F60}" sibTransId="{73892942-DBCC-4A22-8B0C-D5310A9F062E}"/>
    <dgm:cxn modelId="{99B7B266-4860-4232-82AF-0A91EEA9E328}" srcId="{2B82F7C2-860F-4FB0-BE22-B457B0928F2A}" destId="{20A35350-D6DA-4547-ACC2-05F4B36790A3}" srcOrd="2" destOrd="0" parTransId="{39B806A0-4341-49A5-8C9E-613A592DF917}" sibTransId="{A4A1B4A4-3BD8-43DD-9B6B-912B72D0DC39}"/>
    <dgm:cxn modelId="{C2DE346D-DE4C-4E55-B210-95A7871B0D5C}" type="presOf" srcId="{2314FAC4-801A-4F29-8AE3-03DD9A9FAC6F}" destId="{F2E4943D-A574-42CA-9667-BFF72D3E5169}" srcOrd="0" destOrd="0" presId="urn:microsoft.com/office/officeart/2008/layout/BendingPictureCaptionList"/>
    <dgm:cxn modelId="{879DEA75-29A8-4F90-8322-90BC2AF1BAF1}" type="presOf" srcId="{216D5D53-F8AC-43F4-864D-003541FBB31F}" destId="{AC989FA0-BAC3-4443-8C74-E65BE725EB5D}" srcOrd="0" destOrd="0" presId="urn:microsoft.com/office/officeart/2008/layout/BendingPictureCaptionList"/>
    <dgm:cxn modelId="{6F5AB477-3602-4998-B272-7AFCE7CF4F01}" type="presOf" srcId="{2B82F7C2-860F-4FB0-BE22-B457B0928F2A}" destId="{429951FA-0424-421B-832B-99B60EFE865E}" srcOrd="0" destOrd="0" presId="urn:microsoft.com/office/officeart/2008/layout/BendingPictureCaptionList"/>
    <dgm:cxn modelId="{583AB7B6-7804-4C4D-B57E-742EDD225769}" type="presOf" srcId="{20A35350-D6DA-4547-ACC2-05F4B36790A3}" destId="{551DB829-2050-4362-B13F-75FF16B6ECD2}" srcOrd="0" destOrd="0" presId="urn:microsoft.com/office/officeart/2008/layout/BendingPictureCaptionList"/>
    <dgm:cxn modelId="{8ED1EBBC-7F96-4A5B-A9A4-E33B669BA615}" type="presOf" srcId="{C1A54948-FD33-485B-BC95-86F296CEC4C5}" destId="{C13AD591-F01E-4FE1-B684-7949317DE395}" srcOrd="0" destOrd="0" presId="urn:microsoft.com/office/officeart/2008/layout/BendingPictureCaptionList"/>
    <dgm:cxn modelId="{B478E3DD-CF2E-4712-95D4-EE7BB9BC80B0}" srcId="{2B82F7C2-860F-4FB0-BE22-B457B0928F2A}" destId="{C1A54948-FD33-485B-BC95-86F296CEC4C5}" srcOrd="0" destOrd="0" parTransId="{DE71509F-01B6-495D-9252-D039A18AB14C}" sibTransId="{7ACD47CD-3E32-40A9-8C61-2E43AD3014DE}"/>
    <dgm:cxn modelId="{7D3741EF-3B13-43A1-B05C-4F7787DA9D93}" srcId="{2B82F7C2-860F-4FB0-BE22-B457B0928F2A}" destId="{2314FAC4-801A-4F29-8AE3-03DD9A9FAC6F}" srcOrd="3" destOrd="0" parTransId="{86A3D450-2A47-4A0C-A978-F6CA8A7E61AE}" sibTransId="{B6B82F95-90A4-4C85-9B9F-47E7CD40808E}"/>
    <dgm:cxn modelId="{153ADAB8-BB10-4BFE-87A9-A6F84BAB9162}" type="presParOf" srcId="{429951FA-0424-421B-832B-99B60EFE865E}" destId="{3B1D1B32-F29F-41FF-A20E-37E89BA6619A}" srcOrd="0" destOrd="0" presId="urn:microsoft.com/office/officeart/2008/layout/BendingPictureCaptionList"/>
    <dgm:cxn modelId="{5868EB36-EAA9-4213-A208-0B6CD61DFD48}" type="presParOf" srcId="{3B1D1B32-F29F-41FF-A20E-37E89BA6619A}" destId="{C5530F6B-69AA-4838-8CD5-F3B5DA7598FE}" srcOrd="0" destOrd="0" presId="urn:microsoft.com/office/officeart/2008/layout/BendingPictureCaptionList"/>
    <dgm:cxn modelId="{15E6D9E7-EF00-4C31-8DA1-C003850042D1}" type="presParOf" srcId="{3B1D1B32-F29F-41FF-A20E-37E89BA6619A}" destId="{C13AD591-F01E-4FE1-B684-7949317DE395}" srcOrd="1" destOrd="0" presId="urn:microsoft.com/office/officeart/2008/layout/BendingPictureCaptionList"/>
    <dgm:cxn modelId="{9604EC9E-D3B3-42E2-A75B-A6B18D851191}" type="presParOf" srcId="{429951FA-0424-421B-832B-99B60EFE865E}" destId="{495F91C8-8DA4-469F-80F3-A78190FBFDF0}" srcOrd="1" destOrd="0" presId="urn:microsoft.com/office/officeart/2008/layout/BendingPictureCaptionList"/>
    <dgm:cxn modelId="{BFD3FAB4-16D1-4C4F-9B0E-BD9E01865F4A}" type="presParOf" srcId="{429951FA-0424-421B-832B-99B60EFE865E}" destId="{0C5DB04A-6FD4-4067-A6B0-92880F5C461B}" srcOrd="2" destOrd="0" presId="urn:microsoft.com/office/officeart/2008/layout/BendingPictureCaptionList"/>
    <dgm:cxn modelId="{ADC7A1DC-39F1-40C4-BD23-6C2F106F0792}" type="presParOf" srcId="{0C5DB04A-6FD4-4067-A6B0-92880F5C461B}" destId="{8B898690-4CDF-48E4-A0EC-E5745E5532C4}" srcOrd="0" destOrd="0" presId="urn:microsoft.com/office/officeart/2008/layout/BendingPictureCaptionList"/>
    <dgm:cxn modelId="{A8357684-683E-406A-97CF-CDC269736355}" type="presParOf" srcId="{0C5DB04A-6FD4-4067-A6B0-92880F5C461B}" destId="{AC989FA0-BAC3-4443-8C74-E65BE725EB5D}" srcOrd="1" destOrd="0" presId="urn:microsoft.com/office/officeart/2008/layout/BendingPictureCaptionList"/>
    <dgm:cxn modelId="{F52D1229-B03A-41ED-93CC-0FE98EE1F7B0}" type="presParOf" srcId="{429951FA-0424-421B-832B-99B60EFE865E}" destId="{84D4DA6E-6D6E-4410-B560-BC8B4910D010}" srcOrd="3" destOrd="0" presId="urn:microsoft.com/office/officeart/2008/layout/BendingPictureCaptionList"/>
    <dgm:cxn modelId="{A8DEBEDB-788A-4DED-B276-F3185EDED447}" type="presParOf" srcId="{429951FA-0424-421B-832B-99B60EFE865E}" destId="{FF0762E9-DC3C-4561-99FE-26088637A080}" srcOrd="4" destOrd="0" presId="urn:microsoft.com/office/officeart/2008/layout/BendingPictureCaptionList"/>
    <dgm:cxn modelId="{07CB035F-E03D-49CA-B763-0B1DC70B297D}" type="presParOf" srcId="{FF0762E9-DC3C-4561-99FE-26088637A080}" destId="{D61ABF47-31CF-4356-A03A-EB0935E84F0B}" srcOrd="0" destOrd="0" presId="urn:microsoft.com/office/officeart/2008/layout/BendingPictureCaptionList"/>
    <dgm:cxn modelId="{EDA67ACE-353C-4F62-821A-7FDD7EA5B692}" type="presParOf" srcId="{FF0762E9-DC3C-4561-99FE-26088637A080}" destId="{551DB829-2050-4362-B13F-75FF16B6ECD2}" srcOrd="1" destOrd="0" presId="urn:microsoft.com/office/officeart/2008/layout/BendingPictureCaptionList"/>
    <dgm:cxn modelId="{0B734B1B-E8E4-4870-BD34-C6D726753129}" type="presParOf" srcId="{429951FA-0424-421B-832B-99B60EFE865E}" destId="{E3C7C6A7-31C9-4F59-9036-774DE28ABA84}" srcOrd="5" destOrd="0" presId="urn:microsoft.com/office/officeart/2008/layout/BendingPictureCaptionList"/>
    <dgm:cxn modelId="{AA750F52-05F4-4362-8AFD-3912AA6BE778}" type="presParOf" srcId="{429951FA-0424-421B-832B-99B60EFE865E}" destId="{0125801C-BD92-4F0C-B3DB-A08DCEBBC61D}" srcOrd="6" destOrd="0" presId="urn:microsoft.com/office/officeart/2008/layout/BendingPictureCaptionList"/>
    <dgm:cxn modelId="{72965971-C191-46D8-A701-8035174F8A2A}" type="presParOf" srcId="{0125801C-BD92-4F0C-B3DB-A08DCEBBC61D}" destId="{255E7A11-20C3-44DE-9965-FDB93C2CB19F}" srcOrd="0" destOrd="0" presId="urn:microsoft.com/office/officeart/2008/layout/BendingPictureCaptionList"/>
    <dgm:cxn modelId="{0093A9EC-115F-4848-8441-CC5B94A5E5ED}" type="presParOf" srcId="{0125801C-BD92-4F0C-B3DB-A08DCEBBC61D}" destId="{F2E4943D-A574-42CA-9667-BFF72D3E516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79DF2-18BE-4706-9EBC-84BF20F6BCF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B26F86F-E95F-4FA3-9873-CC5B5EFB278C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gm:t>
    </dgm:pt>
    <dgm:pt modelId="{55A710D8-BA7C-4CD6-B111-7FA16DA40599}" type="par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05656A-C8D2-4EC0-91BA-FBA72F99A715}" type="sib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CA087AA-E0A9-4C19-82B2-4180EE388EC1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gm:t>
    </dgm:pt>
    <dgm:pt modelId="{AF13FE13-DDB4-4587-BF54-C3AF51FD822E}" type="par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4A587AF-3D55-4B92-AFEA-A9FEE159B2DD}" type="sib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5AC1782-FBE8-4061-B059-49399EEB0420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gm:t>
    </dgm:pt>
    <dgm:pt modelId="{701FEFEC-1C9B-4F65-B724-C37AFA239E1D}" type="par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71EE9C0-1525-44D4-8F5F-32F87019FCC8}" type="sib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5FEC463-341C-4642-8684-2501F4AE3786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gm:t>
    </dgm:pt>
    <dgm:pt modelId="{A9EF4C34-B46D-45B7-9DF1-D27270F177C1}" type="parTrans" cxnId="{D3266C7C-9547-4EE9-A824-3569ADF68FAA}">
      <dgm:prSet/>
      <dgm:spPr/>
      <dgm:t>
        <a:bodyPr/>
        <a:lstStyle/>
        <a:p>
          <a:endParaRPr lang="es-CO"/>
        </a:p>
      </dgm:t>
    </dgm:pt>
    <dgm:pt modelId="{AE9501D4-0858-4307-93AC-5FEFBBE39AC2}" type="sibTrans" cxnId="{D3266C7C-9547-4EE9-A824-3569ADF68FAA}">
      <dgm:prSet/>
      <dgm:spPr/>
      <dgm:t>
        <a:bodyPr/>
        <a:lstStyle/>
        <a:p>
          <a:endParaRPr lang="es-CO"/>
        </a:p>
      </dgm:t>
    </dgm:pt>
    <dgm:pt modelId="{B0514034-4F6A-4C68-BED8-4104F3783EB8}" type="pres">
      <dgm:prSet presAssocID="{B2479DF2-18BE-4706-9EBC-84BF20F6BCFA}" presName="rootnode" presStyleCnt="0">
        <dgm:presLayoutVars>
          <dgm:chMax/>
          <dgm:chPref/>
          <dgm:dir/>
          <dgm:animLvl val="lvl"/>
        </dgm:presLayoutVars>
      </dgm:prSet>
      <dgm:spPr/>
    </dgm:pt>
    <dgm:pt modelId="{FDAFF3D8-A475-4E3B-AE96-29A121FCD9DE}" type="pres">
      <dgm:prSet presAssocID="{7B26F86F-E95F-4FA3-9873-CC5B5EFB278C}" presName="composite" presStyleCnt="0"/>
      <dgm:spPr/>
    </dgm:pt>
    <dgm:pt modelId="{27E24B96-B708-4DCB-9027-D6181D5D6CB9}" type="pres">
      <dgm:prSet presAssocID="{7B26F86F-E95F-4FA3-9873-CC5B5EFB278C}" presName="LShape" presStyleLbl="alignNode1" presStyleIdx="0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5B4CD855-3217-4D83-8448-F0E097D5C1AE}" type="pres">
      <dgm:prSet presAssocID="{7B26F86F-E95F-4FA3-9873-CC5B5EFB278C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9E39A77-EA1B-4A2C-9078-B171661D7775}" type="pres">
      <dgm:prSet presAssocID="{7B26F86F-E95F-4FA3-9873-CC5B5EFB278C}" presName="Triangle" presStyleLbl="alignNode1" presStyleIdx="1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78D8A3C5-76DF-430D-A64B-1DEDA4736806}" type="pres">
      <dgm:prSet presAssocID="{0005656A-C8D2-4EC0-91BA-FBA72F99A715}" presName="sibTrans" presStyleCnt="0"/>
      <dgm:spPr/>
    </dgm:pt>
    <dgm:pt modelId="{93A20B42-BE01-4FBA-86A9-31E265839EDB}" type="pres">
      <dgm:prSet presAssocID="{0005656A-C8D2-4EC0-91BA-FBA72F99A715}" presName="space" presStyleCnt="0"/>
      <dgm:spPr/>
    </dgm:pt>
    <dgm:pt modelId="{2C84A593-713C-4F8E-9606-C98FE24B9F03}" type="pres">
      <dgm:prSet presAssocID="{ECA087AA-E0A9-4C19-82B2-4180EE388EC1}" presName="composite" presStyleCnt="0"/>
      <dgm:spPr/>
    </dgm:pt>
    <dgm:pt modelId="{232A4D03-2F7E-4B0A-97C0-610DBE95715C}" type="pres">
      <dgm:prSet presAssocID="{ECA087AA-E0A9-4C19-82B2-4180EE388EC1}" presName="LShape" presStyleLbl="alignNode1" presStyleIdx="2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8584F1CE-BAE5-4DD3-B554-B21DDE4C4984}" type="pres">
      <dgm:prSet presAssocID="{ECA087AA-E0A9-4C19-82B2-4180EE388EC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E77F5E5-2084-4994-AF85-5BBC59876578}" type="pres">
      <dgm:prSet presAssocID="{ECA087AA-E0A9-4C19-82B2-4180EE388EC1}" presName="Triangle" presStyleLbl="alignNode1" presStyleIdx="3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FBA0547B-22A4-43F9-A1E5-65F3D608E49F}" type="pres">
      <dgm:prSet presAssocID="{34A587AF-3D55-4B92-AFEA-A9FEE159B2DD}" presName="sibTrans" presStyleCnt="0"/>
      <dgm:spPr/>
    </dgm:pt>
    <dgm:pt modelId="{CDD96EF4-6AAD-4204-84EF-FC2298EB1EF4}" type="pres">
      <dgm:prSet presAssocID="{34A587AF-3D55-4B92-AFEA-A9FEE159B2DD}" presName="space" presStyleCnt="0"/>
      <dgm:spPr/>
    </dgm:pt>
    <dgm:pt modelId="{3879F641-9449-4621-9441-E87F3D303E81}" type="pres">
      <dgm:prSet presAssocID="{B5AC1782-FBE8-4061-B059-49399EEB0420}" presName="composite" presStyleCnt="0"/>
      <dgm:spPr/>
    </dgm:pt>
    <dgm:pt modelId="{1F58E235-EA8C-4B6F-9796-C024F6059C22}" type="pres">
      <dgm:prSet presAssocID="{B5AC1782-FBE8-4061-B059-49399EEB0420}" presName="LShape" presStyleLbl="alignNode1" presStyleIdx="4" presStyleCnt="7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</dgm:pt>
    <dgm:pt modelId="{FB755F27-0857-4389-92E5-693ACE1510BF}" type="pres">
      <dgm:prSet presAssocID="{B5AC1782-FBE8-4061-B059-49399EEB042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AC4C9A8-CE95-437E-BE5C-1313DAB28D98}" type="pres">
      <dgm:prSet presAssocID="{B5AC1782-FBE8-4061-B059-49399EEB0420}" presName="Triangle" presStyleLbl="alignNode1" presStyleIdx="5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A9CB0DF9-90F3-4485-B6AF-DF9CBF94591B}" type="pres">
      <dgm:prSet presAssocID="{971EE9C0-1525-44D4-8F5F-32F87019FCC8}" presName="sibTrans" presStyleCnt="0"/>
      <dgm:spPr/>
    </dgm:pt>
    <dgm:pt modelId="{7BB1C3BC-1FBA-4521-8AB3-F870453D15B2}" type="pres">
      <dgm:prSet presAssocID="{971EE9C0-1525-44D4-8F5F-32F87019FCC8}" presName="space" presStyleCnt="0"/>
      <dgm:spPr/>
    </dgm:pt>
    <dgm:pt modelId="{608F10DA-EDA8-4006-B48D-73EC30E0FFB1}" type="pres">
      <dgm:prSet presAssocID="{45FEC463-341C-4642-8684-2501F4AE3786}" presName="composite" presStyleCnt="0"/>
      <dgm:spPr/>
    </dgm:pt>
    <dgm:pt modelId="{A5460F23-A762-43E7-BE69-FFDD5869C720}" type="pres">
      <dgm:prSet presAssocID="{45FEC463-341C-4642-8684-2501F4AE3786}" presName="LShape" presStyleLbl="alignNode1" presStyleIdx="6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26963D37-3369-4E20-82CA-89FB3EC69BD0}" type="pres">
      <dgm:prSet presAssocID="{45FEC463-341C-4642-8684-2501F4AE37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DC09003-9462-4E4B-9A6F-08AC7483DFB1}" srcId="{B2479DF2-18BE-4706-9EBC-84BF20F6BCFA}" destId="{ECA087AA-E0A9-4C19-82B2-4180EE388EC1}" srcOrd="1" destOrd="0" parTransId="{AF13FE13-DDB4-4587-BF54-C3AF51FD822E}" sibTransId="{34A587AF-3D55-4B92-AFEA-A9FEE159B2DD}"/>
    <dgm:cxn modelId="{B9765A13-8513-9043-93A0-06394AB7A88B}" type="presOf" srcId="{ECA087AA-E0A9-4C19-82B2-4180EE388EC1}" destId="{8584F1CE-BAE5-4DD3-B554-B21DDE4C4984}" srcOrd="0" destOrd="0" presId="urn:microsoft.com/office/officeart/2009/3/layout/StepUpProcess"/>
    <dgm:cxn modelId="{54089F2D-0891-4C79-8915-6E8276BEE9B2}" type="presOf" srcId="{45FEC463-341C-4642-8684-2501F4AE3786}" destId="{26963D37-3369-4E20-82CA-89FB3EC69BD0}" srcOrd="0" destOrd="0" presId="urn:microsoft.com/office/officeart/2009/3/layout/StepUpProcess"/>
    <dgm:cxn modelId="{3742A733-44C7-43C5-985C-2D9DAE8AC987}" srcId="{B2479DF2-18BE-4706-9EBC-84BF20F6BCFA}" destId="{B5AC1782-FBE8-4061-B059-49399EEB0420}" srcOrd="2" destOrd="0" parTransId="{701FEFEC-1C9B-4F65-B724-C37AFA239E1D}" sibTransId="{971EE9C0-1525-44D4-8F5F-32F87019FCC8}"/>
    <dgm:cxn modelId="{EC612B76-A287-5D44-8775-6FFBA6ADD1B3}" type="presOf" srcId="{B5AC1782-FBE8-4061-B059-49399EEB0420}" destId="{FB755F27-0857-4389-92E5-693ACE1510BF}" srcOrd="0" destOrd="0" presId="urn:microsoft.com/office/officeart/2009/3/layout/StepUpProcess"/>
    <dgm:cxn modelId="{D3266C7C-9547-4EE9-A824-3569ADF68FAA}" srcId="{B2479DF2-18BE-4706-9EBC-84BF20F6BCFA}" destId="{45FEC463-341C-4642-8684-2501F4AE3786}" srcOrd="3" destOrd="0" parTransId="{A9EF4C34-B46D-45B7-9DF1-D27270F177C1}" sibTransId="{AE9501D4-0858-4307-93AC-5FEFBBE39AC2}"/>
    <dgm:cxn modelId="{85369E90-A9ED-3248-AF45-1428329E8B2B}" type="presOf" srcId="{7B26F86F-E95F-4FA3-9873-CC5B5EFB278C}" destId="{5B4CD855-3217-4D83-8448-F0E097D5C1AE}" srcOrd="0" destOrd="0" presId="urn:microsoft.com/office/officeart/2009/3/layout/StepUpProcess"/>
    <dgm:cxn modelId="{952201B9-3A36-4599-ABDF-71BE0E643A63}" srcId="{B2479DF2-18BE-4706-9EBC-84BF20F6BCFA}" destId="{7B26F86F-E95F-4FA3-9873-CC5B5EFB278C}" srcOrd="0" destOrd="0" parTransId="{55A710D8-BA7C-4CD6-B111-7FA16DA40599}" sibTransId="{0005656A-C8D2-4EC0-91BA-FBA72F99A715}"/>
    <dgm:cxn modelId="{0C0712CD-C853-D94B-9761-4F2DD5E18411}" type="presOf" srcId="{B2479DF2-18BE-4706-9EBC-84BF20F6BCFA}" destId="{B0514034-4F6A-4C68-BED8-4104F3783EB8}" srcOrd="0" destOrd="0" presId="urn:microsoft.com/office/officeart/2009/3/layout/StepUpProcess"/>
    <dgm:cxn modelId="{CF350FD5-9921-C84B-B756-126355C68FBC}" type="presParOf" srcId="{B0514034-4F6A-4C68-BED8-4104F3783EB8}" destId="{FDAFF3D8-A475-4E3B-AE96-29A121FCD9DE}" srcOrd="0" destOrd="0" presId="urn:microsoft.com/office/officeart/2009/3/layout/StepUpProcess"/>
    <dgm:cxn modelId="{744794D8-4255-D547-87D5-9D14BD1974A2}" type="presParOf" srcId="{FDAFF3D8-A475-4E3B-AE96-29A121FCD9DE}" destId="{27E24B96-B708-4DCB-9027-D6181D5D6CB9}" srcOrd="0" destOrd="0" presId="urn:microsoft.com/office/officeart/2009/3/layout/StepUpProcess"/>
    <dgm:cxn modelId="{BFEB8316-62B1-1A49-8DF8-48983AB787EA}" type="presParOf" srcId="{FDAFF3D8-A475-4E3B-AE96-29A121FCD9DE}" destId="{5B4CD855-3217-4D83-8448-F0E097D5C1AE}" srcOrd="1" destOrd="0" presId="urn:microsoft.com/office/officeart/2009/3/layout/StepUpProcess"/>
    <dgm:cxn modelId="{16BFB5D8-DD6E-0A4A-864B-D6A20542FCBA}" type="presParOf" srcId="{FDAFF3D8-A475-4E3B-AE96-29A121FCD9DE}" destId="{09E39A77-EA1B-4A2C-9078-B171661D7775}" srcOrd="2" destOrd="0" presId="urn:microsoft.com/office/officeart/2009/3/layout/StepUpProcess"/>
    <dgm:cxn modelId="{B30DF438-6AB6-2D4D-8A54-AA37B0ACA6CB}" type="presParOf" srcId="{B0514034-4F6A-4C68-BED8-4104F3783EB8}" destId="{78D8A3C5-76DF-430D-A64B-1DEDA4736806}" srcOrd="1" destOrd="0" presId="urn:microsoft.com/office/officeart/2009/3/layout/StepUpProcess"/>
    <dgm:cxn modelId="{1D45B959-D8C1-DC43-9424-FC841B00E076}" type="presParOf" srcId="{78D8A3C5-76DF-430D-A64B-1DEDA4736806}" destId="{93A20B42-BE01-4FBA-86A9-31E265839EDB}" srcOrd="0" destOrd="0" presId="urn:microsoft.com/office/officeart/2009/3/layout/StepUpProcess"/>
    <dgm:cxn modelId="{B896CC57-CC1E-064B-97E8-90D08EAAE117}" type="presParOf" srcId="{B0514034-4F6A-4C68-BED8-4104F3783EB8}" destId="{2C84A593-713C-4F8E-9606-C98FE24B9F03}" srcOrd="2" destOrd="0" presId="urn:microsoft.com/office/officeart/2009/3/layout/StepUpProcess"/>
    <dgm:cxn modelId="{0A112FC5-A4B3-2D4C-8BAB-004B5969A228}" type="presParOf" srcId="{2C84A593-713C-4F8E-9606-C98FE24B9F03}" destId="{232A4D03-2F7E-4B0A-97C0-610DBE95715C}" srcOrd="0" destOrd="0" presId="urn:microsoft.com/office/officeart/2009/3/layout/StepUpProcess"/>
    <dgm:cxn modelId="{6B0B79EB-8DEE-824D-BA7D-EE99FD1EF795}" type="presParOf" srcId="{2C84A593-713C-4F8E-9606-C98FE24B9F03}" destId="{8584F1CE-BAE5-4DD3-B554-B21DDE4C4984}" srcOrd="1" destOrd="0" presId="urn:microsoft.com/office/officeart/2009/3/layout/StepUpProcess"/>
    <dgm:cxn modelId="{705BC16C-D327-F941-B6A5-DD47236365D2}" type="presParOf" srcId="{2C84A593-713C-4F8E-9606-C98FE24B9F03}" destId="{1E77F5E5-2084-4994-AF85-5BBC59876578}" srcOrd="2" destOrd="0" presId="urn:microsoft.com/office/officeart/2009/3/layout/StepUpProcess"/>
    <dgm:cxn modelId="{0ADCD83A-B03E-0042-B531-C6893BCF5F6A}" type="presParOf" srcId="{B0514034-4F6A-4C68-BED8-4104F3783EB8}" destId="{FBA0547B-22A4-43F9-A1E5-65F3D608E49F}" srcOrd="3" destOrd="0" presId="urn:microsoft.com/office/officeart/2009/3/layout/StepUpProcess"/>
    <dgm:cxn modelId="{8CDE7060-73DD-ED43-A970-928E801229A0}" type="presParOf" srcId="{FBA0547B-22A4-43F9-A1E5-65F3D608E49F}" destId="{CDD96EF4-6AAD-4204-84EF-FC2298EB1EF4}" srcOrd="0" destOrd="0" presId="urn:microsoft.com/office/officeart/2009/3/layout/StepUpProcess"/>
    <dgm:cxn modelId="{6B615FE7-3FD8-6A44-BCF4-1D7F4105583B}" type="presParOf" srcId="{B0514034-4F6A-4C68-BED8-4104F3783EB8}" destId="{3879F641-9449-4621-9441-E87F3D303E81}" srcOrd="4" destOrd="0" presId="urn:microsoft.com/office/officeart/2009/3/layout/StepUpProcess"/>
    <dgm:cxn modelId="{CC3F793E-13FE-E94C-895E-EA6E39ACA99C}" type="presParOf" srcId="{3879F641-9449-4621-9441-E87F3D303E81}" destId="{1F58E235-EA8C-4B6F-9796-C024F6059C22}" srcOrd="0" destOrd="0" presId="urn:microsoft.com/office/officeart/2009/3/layout/StepUpProcess"/>
    <dgm:cxn modelId="{013BDD5A-3FFF-B24B-B060-EC5E10914F5A}" type="presParOf" srcId="{3879F641-9449-4621-9441-E87F3D303E81}" destId="{FB755F27-0857-4389-92E5-693ACE1510BF}" srcOrd="1" destOrd="0" presId="urn:microsoft.com/office/officeart/2009/3/layout/StepUpProcess"/>
    <dgm:cxn modelId="{2FFE236D-0D44-4FCE-BAD1-F72C9CD4E1D3}" type="presParOf" srcId="{3879F641-9449-4621-9441-E87F3D303E81}" destId="{CAC4C9A8-CE95-437E-BE5C-1313DAB28D98}" srcOrd="2" destOrd="0" presId="urn:microsoft.com/office/officeart/2009/3/layout/StepUpProcess"/>
    <dgm:cxn modelId="{5925DFF8-96DE-4894-952A-12A3B1CF269E}" type="presParOf" srcId="{B0514034-4F6A-4C68-BED8-4104F3783EB8}" destId="{A9CB0DF9-90F3-4485-B6AF-DF9CBF94591B}" srcOrd="5" destOrd="0" presId="urn:microsoft.com/office/officeart/2009/3/layout/StepUpProcess"/>
    <dgm:cxn modelId="{DC2EE0EB-B5C2-4E53-9EAB-41ECF4D76E81}" type="presParOf" srcId="{A9CB0DF9-90F3-4485-B6AF-DF9CBF94591B}" destId="{7BB1C3BC-1FBA-4521-8AB3-F870453D15B2}" srcOrd="0" destOrd="0" presId="urn:microsoft.com/office/officeart/2009/3/layout/StepUpProcess"/>
    <dgm:cxn modelId="{761F6792-27A8-40C0-AED4-97E6167941DF}" type="presParOf" srcId="{B0514034-4F6A-4C68-BED8-4104F3783EB8}" destId="{608F10DA-EDA8-4006-B48D-73EC30E0FFB1}" srcOrd="6" destOrd="0" presId="urn:microsoft.com/office/officeart/2009/3/layout/StepUpProcess"/>
    <dgm:cxn modelId="{CA5ABC4B-65A8-4F60-9929-6EABB3081C7C}" type="presParOf" srcId="{608F10DA-EDA8-4006-B48D-73EC30E0FFB1}" destId="{A5460F23-A762-43E7-BE69-FFDD5869C720}" srcOrd="0" destOrd="0" presId="urn:microsoft.com/office/officeart/2009/3/layout/StepUpProcess"/>
    <dgm:cxn modelId="{9AA9435E-A33C-4DC9-80CA-A2FE60C4AAED}" type="presParOf" srcId="{608F10DA-EDA8-4006-B48D-73EC30E0FFB1}" destId="{26963D37-3369-4E20-82CA-89FB3EC69B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018C9-4254-4E2F-ABBB-7C08CBCC02F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154B342-DA8D-42E5-A73C-FD9F4B5224A3}">
      <dgm:prSet phldrT="[Texto]" custT="1"/>
      <dgm:spPr/>
      <dgm:t>
        <a:bodyPr/>
        <a:lstStyle/>
        <a:p>
          <a:pPr algn="r"/>
          <a:r>
            <a:rPr lang="es-CO" sz="3200" b="1" dirty="0"/>
            <a:t>2018</a:t>
          </a:r>
        </a:p>
      </dgm:t>
    </dgm:pt>
    <dgm:pt modelId="{5CA40B6C-49F1-4542-B3AF-FE1BF33161B2}" type="par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8128A66C-69AF-4C03-9D74-D6F5C7871AD2}" type="sib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F2507A6D-6A7C-4941-A7F2-210E1C3D1DF2}">
      <dgm:prSet phldrT="[Texto]" custT="1"/>
      <dgm:spPr/>
      <dgm:t>
        <a:bodyPr/>
        <a:lstStyle/>
        <a:p>
          <a:pPr marL="0" algn="l">
            <a:buNone/>
          </a:pPr>
          <a:r>
            <a:rPr lang="es-CO" sz="3200" b="0" dirty="0"/>
            <a:t>Opinión sin salvedades,  dictamen en limpio con párrafo de énfasis.</a:t>
          </a:r>
        </a:p>
      </dgm:t>
    </dgm:pt>
    <dgm:pt modelId="{9DDC0E4F-5F95-46D6-9B5A-63F54CD64D66}" type="par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2E4F02CF-7085-4B5E-9EFC-56E10A115CB5}" type="sib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48D311ED-007D-413A-AE72-BA9E13EAAFA4}">
      <dgm:prSet phldrT="[Texto]" custT="1"/>
      <dgm:spPr/>
      <dgm:t>
        <a:bodyPr/>
        <a:lstStyle/>
        <a:p>
          <a:pPr algn="r"/>
          <a:r>
            <a:rPr lang="es-CO" sz="3200" b="1" dirty="0"/>
            <a:t>2019</a:t>
          </a:r>
        </a:p>
      </dgm:t>
    </dgm:pt>
    <dgm:pt modelId="{6C017124-54A7-45B0-BE6D-3168B2AFDEE8}" type="par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6E229F78-928C-40B5-8DFE-6B0750D71B94}" type="sib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E0E4BF92-FAFE-4351-B844-11EAFA0DA349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C4D25E39-EECB-4CA4-BA10-519224452E82}" type="par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406092F2-25B1-4A2E-8D1A-FEC5E2F692D8}" type="sib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B46D4B2C-080C-4D86-89F0-DD7582E8FAF1}">
      <dgm:prSet phldrT="[Texto]" custT="1"/>
      <dgm:spPr/>
      <dgm:t>
        <a:bodyPr/>
        <a:lstStyle/>
        <a:p>
          <a:pPr marL="0" algn="r">
            <a:spcAft>
              <a:spcPts val="0"/>
            </a:spcAft>
            <a:buNone/>
          </a:pPr>
          <a:r>
            <a:rPr lang="es-CO" sz="3200" b="1" dirty="0"/>
            <a:t>2020</a:t>
          </a:r>
        </a:p>
      </dgm:t>
    </dgm:pt>
    <dgm:pt modelId="{927CB4ED-244E-4279-BEB7-5F29340038EC}" type="parTrans" cxnId="{27D0723E-BE17-4B7D-8D9B-2EE22A718A74}">
      <dgm:prSet/>
      <dgm:spPr/>
      <dgm:t>
        <a:bodyPr/>
        <a:lstStyle/>
        <a:p>
          <a:endParaRPr lang="es-CO"/>
        </a:p>
      </dgm:t>
    </dgm:pt>
    <dgm:pt modelId="{57073860-A1ED-49A2-BB85-C67B53B7A13A}" type="sibTrans" cxnId="{27D0723E-BE17-4B7D-8D9B-2EE22A718A74}">
      <dgm:prSet/>
      <dgm:spPr/>
      <dgm:t>
        <a:bodyPr/>
        <a:lstStyle/>
        <a:p>
          <a:endParaRPr lang="es-CO"/>
        </a:p>
      </dgm:t>
    </dgm:pt>
    <dgm:pt modelId="{7A4383F7-046B-488C-8ED4-4581BAEBCBEE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5796598A-0E1C-4021-B8F7-BECBCCA8DB40}" type="parTrans" cxnId="{BDC5867B-5F54-432D-A6B6-F4197A42C622}">
      <dgm:prSet/>
      <dgm:spPr/>
      <dgm:t>
        <a:bodyPr/>
        <a:lstStyle/>
        <a:p>
          <a:endParaRPr lang="es-CO"/>
        </a:p>
      </dgm:t>
    </dgm:pt>
    <dgm:pt modelId="{579ABBB9-E5CE-4088-A974-F19BEF0DF845}" type="sibTrans" cxnId="{BDC5867B-5F54-432D-A6B6-F4197A42C622}">
      <dgm:prSet/>
      <dgm:spPr/>
      <dgm:t>
        <a:bodyPr/>
        <a:lstStyle/>
        <a:p>
          <a:endParaRPr lang="es-CO"/>
        </a:p>
      </dgm:t>
    </dgm:pt>
    <dgm:pt modelId="{1F490177-AB26-4E1B-8123-C15A9E43510E}" type="pres">
      <dgm:prSet presAssocID="{8A2018C9-4254-4E2F-ABBB-7C08CBCC02F3}" presName="list" presStyleCnt="0">
        <dgm:presLayoutVars>
          <dgm:dir/>
          <dgm:animLvl val="lvl"/>
        </dgm:presLayoutVars>
      </dgm:prSet>
      <dgm:spPr/>
    </dgm:pt>
    <dgm:pt modelId="{A3F36357-CF18-43B8-A58A-C2EE02428CF8}" type="pres">
      <dgm:prSet presAssocID="{E154B342-DA8D-42E5-A73C-FD9F4B5224A3}" presName="posSpace" presStyleCnt="0"/>
      <dgm:spPr/>
    </dgm:pt>
    <dgm:pt modelId="{148A7AB7-4597-48CD-A268-CCF44303C7F5}" type="pres">
      <dgm:prSet presAssocID="{E154B342-DA8D-42E5-A73C-FD9F4B5224A3}" presName="vertFlow" presStyleCnt="0"/>
      <dgm:spPr/>
    </dgm:pt>
    <dgm:pt modelId="{F0E744F0-DC37-4F86-BAE3-3FCD89398819}" type="pres">
      <dgm:prSet presAssocID="{E154B342-DA8D-42E5-A73C-FD9F4B5224A3}" presName="topSpace" presStyleCnt="0"/>
      <dgm:spPr/>
    </dgm:pt>
    <dgm:pt modelId="{5FCA5C66-7A31-4C67-A520-59E6B68AB1AC}" type="pres">
      <dgm:prSet presAssocID="{E154B342-DA8D-42E5-A73C-FD9F4B5224A3}" presName="firstComp" presStyleCnt="0"/>
      <dgm:spPr/>
    </dgm:pt>
    <dgm:pt modelId="{D7F44644-9D39-40AD-B15B-C614F89E6203}" type="pres">
      <dgm:prSet presAssocID="{E154B342-DA8D-42E5-A73C-FD9F4B5224A3}" presName="firstChild" presStyleLbl="bgAccFollowNode1" presStyleIdx="0" presStyleCnt="3" custScaleY="227620"/>
      <dgm:spPr/>
    </dgm:pt>
    <dgm:pt modelId="{2E902B32-28A4-4FF2-A303-C8245E5D28B1}" type="pres">
      <dgm:prSet presAssocID="{E154B342-DA8D-42E5-A73C-FD9F4B5224A3}" presName="firstChildTx" presStyleLbl="bgAccFollowNode1" presStyleIdx="0" presStyleCnt="3">
        <dgm:presLayoutVars>
          <dgm:bulletEnabled val="1"/>
        </dgm:presLayoutVars>
      </dgm:prSet>
      <dgm:spPr/>
    </dgm:pt>
    <dgm:pt modelId="{206B692C-A71B-44C2-829E-779B3859AD0A}" type="pres">
      <dgm:prSet presAssocID="{E154B342-DA8D-42E5-A73C-FD9F4B5224A3}" presName="negSpace" presStyleCnt="0"/>
      <dgm:spPr/>
    </dgm:pt>
    <dgm:pt modelId="{40491B18-EB31-451F-A8A5-13F84837D028}" type="pres">
      <dgm:prSet presAssocID="{E154B342-DA8D-42E5-A73C-FD9F4B5224A3}" presName="circle" presStyleLbl="node1" presStyleIdx="0" presStyleCnt="3"/>
      <dgm:spPr/>
    </dgm:pt>
    <dgm:pt modelId="{203119C5-9C75-4144-A5D7-67FA2EBDFBD2}" type="pres">
      <dgm:prSet presAssocID="{8128A66C-69AF-4C03-9D74-D6F5C7871AD2}" presName="transSpace" presStyleCnt="0"/>
      <dgm:spPr/>
    </dgm:pt>
    <dgm:pt modelId="{201F0863-58D2-4437-8562-E914790CBB1A}" type="pres">
      <dgm:prSet presAssocID="{48D311ED-007D-413A-AE72-BA9E13EAAFA4}" presName="posSpace" presStyleCnt="0"/>
      <dgm:spPr/>
    </dgm:pt>
    <dgm:pt modelId="{B58414BB-A69D-438D-9677-F22DE09EDBD9}" type="pres">
      <dgm:prSet presAssocID="{48D311ED-007D-413A-AE72-BA9E13EAAFA4}" presName="vertFlow" presStyleCnt="0"/>
      <dgm:spPr/>
    </dgm:pt>
    <dgm:pt modelId="{85BD0B02-A40F-4B38-8233-1E2B27CCE44A}" type="pres">
      <dgm:prSet presAssocID="{48D311ED-007D-413A-AE72-BA9E13EAAFA4}" presName="topSpace" presStyleCnt="0"/>
      <dgm:spPr/>
    </dgm:pt>
    <dgm:pt modelId="{A80800E3-C2DD-4CE5-9742-38BC46422F0E}" type="pres">
      <dgm:prSet presAssocID="{48D311ED-007D-413A-AE72-BA9E13EAAFA4}" presName="firstComp" presStyleCnt="0"/>
      <dgm:spPr/>
    </dgm:pt>
    <dgm:pt modelId="{717F0CD6-9BB5-4FB0-A0F4-07F9BB8ED799}" type="pres">
      <dgm:prSet presAssocID="{48D311ED-007D-413A-AE72-BA9E13EAAFA4}" presName="firstChild" presStyleLbl="bgAccFollowNode1" presStyleIdx="1" presStyleCnt="3" custScaleY="227620"/>
      <dgm:spPr/>
    </dgm:pt>
    <dgm:pt modelId="{F06C8393-2070-4459-9D98-6C2024F835DC}" type="pres">
      <dgm:prSet presAssocID="{48D311ED-007D-413A-AE72-BA9E13EAAFA4}" presName="firstChildTx" presStyleLbl="bgAccFollowNode1" presStyleIdx="1" presStyleCnt="3">
        <dgm:presLayoutVars>
          <dgm:bulletEnabled val="1"/>
        </dgm:presLayoutVars>
      </dgm:prSet>
      <dgm:spPr/>
    </dgm:pt>
    <dgm:pt modelId="{0F9D3BD0-6106-4DE4-9158-2E06B828D8CE}" type="pres">
      <dgm:prSet presAssocID="{48D311ED-007D-413A-AE72-BA9E13EAAFA4}" presName="negSpace" presStyleCnt="0"/>
      <dgm:spPr/>
    </dgm:pt>
    <dgm:pt modelId="{5AC8CC0C-3601-4663-96A4-002F3CDA15C2}" type="pres">
      <dgm:prSet presAssocID="{48D311ED-007D-413A-AE72-BA9E13EAAFA4}" presName="circle" presStyleLbl="node1" presStyleIdx="1" presStyleCnt="3"/>
      <dgm:spPr/>
    </dgm:pt>
    <dgm:pt modelId="{3BC183AC-4C05-4DC3-AFD8-432B99A6AB4D}" type="pres">
      <dgm:prSet presAssocID="{6E229F78-928C-40B5-8DFE-6B0750D71B94}" presName="transSpace" presStyleCnt="0"/>
      <dgm:spPr/>
    </dgm:pt>
    <dgm:pt modelId="{91784353-EB33-41C7-BC51-0510CF994374}" type="pres">
      <dgm:prSet presAssocID="{B46D4B2C-080C-4D86-89F0-DD7582E8FAF1}" presName="posSpace" presStyleCnt="0"/>
      <dgm:spPr/>
    </dgm:pt>
    <dgm:pt modelId="{99EAF810-DE63-4D1C-97F1-A5EF734E45A2}" type="pres">
      <dgm:prSet presAssocID="{B46D4B2C-080C-4D86-89F0-DD7582E8FAF1}" presName="vertFlow" presStyleCnt="0"/>
      <dgm:spPr/>
    </dgm:pt>
    <dgm:pt modelId="{856CDEF5-6674-49FC-96E0-16CCE65107E4}" type="pres">
      <dgm:prSet presAssocID="{B46D4B2C-080C-4D86-89F0-DD7582E8FAF1}" presName="topSpace" presStyleCnt="0"/>
      <dgm:spPr/>
    </dgm:pt>
    <dgm:pt modelId="{3394875F-0B8B-4771-85E3-AC0E616CB3BF}" type="pres">
      <dgm:prSet presAssocID="{B46D4B2C-080C-4D86-89F0-DD7582E8FAF1}" presName="firstComp" presStyleCnt="0"/>
      <dgm:spPr/>
    </dgm:pt>
    <dgm:pt modelId="{6B7CE8EF-08AC-478D-B020-B654B0CE48FA}" type="pres">
      <dgm:prSet presAssocID="{B46D4B2C-080C-4D86-89F0-DD7582E8FAF1}" presName="firstChild" presStyleLbl="bgAccFollowNode1" presStyleIdx="2" presStyleCnt="3" custScaleY="227620"/>
      <dgm:spPr/>
    </dgm:pt>
    <dgm:pt modelId="{68BF9479-6130-482E-93BD-6D500656BA9B}" type="pres">
      <dgm:prSet presAssocID="{B46D4B2C-080C-4D86-89F0-DD7582E8FAF1}" presName="firstChildTx" presStyleLbl="bgAccFollowNode1" presStyleIdx="2" presStyleCnt="3">
        <dgm:presLayoutVars>
          <dgm:bulletEnabled val="1"/>
        </dgm:presLayoutVars>
      </dgm:prSet>
      <dgm:spPr/>
    </dgm:pt>
    <dgm:pt modelId="{314F8828-5169-47D0-89B7-E7A9CBAA44C0}" type="pres">
      <dgm:prSet presAssocID="{B46D4B2C-080C-4D86-89F0-DD7582E8FAF1}" presName="negSpace" presStyleCnt="0"/>
      <dgm:spPr/>
    </dgm:pt>
    <dgm:pt modelId="{60415A98-E7CB-4E12-95C7-CD1337963B1E}" type="pres">
      <dgm:prSet presAssocID="{B46D4B2C-080C-4D86-89F0-DD7582E8FAF1}" presName="circle" presStyleLbl="node1" presStyleIdx="2" presStyleCnt="3"/>
      <dgm:spPr/>
    </dgm:pt>
  </dgm:ptLst>
  <dgm:cxnLst>
    <dgm:cxn modelId="{EE329A14-C8A3-4CA8-96D7-7ADB6892EA4A}" type="presOf" srcId="{8A2018C9-4254-4E2F-ABBB-7C08CBCC02F3}" destId="{1F490177-AB26-4E1B-8123-C15A9E43510E}" srcOrd="0" destOrd="0" presId="urn:microsoft.com/office/officeart/2005/8/layout/hList9"/>
    <dgm:cxn modelId="{8D0C1820-9E8A-4C84-8BFB-3E462134C90C}" type="presOf" srcId="{B46D4B2C-080C-4D86-89F0-DD7582E8FAF1}" destId="{60415A98-E7CB-4E12-95C7-CD1337963B1E}" srcOrd="0" destOrd="0" presId="urn:microsoft.com/office/officeart/2005/8/layout/hList9"/>
    <dgm:cxn modelId="{1552D339-8A25-4FA7-B6D2-F991B3887E9C}" type="presOf" srcId="{E154B342-DA8D-42E5-A73C-FD9F4B5224A3}" destId="{40491B18-EB31-451F-A8A5-13F84837D028}" srcOrd="0" destOrd="0" presId="urn:microsoft.com/office/officeart/2005/8/layout/hList9"/>
    <dgm:cxn modelId="{27D0723E-BE17-4B7D-8D9B-2EE22A718A74}" srcId="{8A2018C9-4254-4E2F-ABBB-7C08CBCC02F3}" destId="{B46D4B2C-080C-4D86-89F0-DD7582E8FAF1}" srcOrd="2" destOrd="0" parTransId="{927CB4ED-244E-4279-BEB7-5F29340038EC}" sibTransId="{57073860-A1ED-49A2-BB85-C67B53B7A13A}"/>
    <dgm:cxn modelId="{1D78C168-7EAD-4761-AA74-C50F711145C4}" type="presOf" srcId="{7A4383F7-046B-488C-8ED4-4581BAEBCBEE}" destId="{68BF9479-6130-482E-93BD-6D500656BA9B}" srcOrd="1" destOrd="0" presId="urn:microsoft.com/office/officeart/2005/8/layout/hList9"/>
    <dgm:cxn modelId="{F743BD4E-D6F2-4305-983B-5EACC2C4967F}" type="presOf" srcId="{E0E4BF92-FAFE-4351-B844-11EAFA0DA349}" destId="{F06C8393-2070-4459-9D98-6C2024F835DC}" srcOrd="1" destOrd="0" presId="urn:microsoft.com/office/officeart/2005/8/layout/hList9"/>
    <dgm:cxn modelId="{EE5C394F-0FB9-490A-9574-B416D255814E}" srcId="{8A2018C9-4254-4E2F-ABBB-7C08CBCC02F3}" destId="{E154B342-DA8D-42E5-A73C-FD9F4B5224A3}" srcOrd="0" destOrd="0" parTransId="{5CA40B6C-49F1-4542-B3AF-FE1BF33161B2}" sibTransId="{8128A66C-69AF-4C03-9D74-D6F5C7871AD2}"/>
    <dgm:cxn modelId="{60789971-AF68-4E1B-A78B-D564371993D0}" srcId="{48D311ED-007D-413A-AE72-BA9E13EAAFA4}" destId="{E0E4BF92-FAFE-4351-B844-11EAFA0DA349}" srcOrd="0" destOrd="0" parTransId="{C4D25E39-EECB-4CA4-BA10-519224452E82}" sibTransId="{406092F2-25B1-4A2E-8D1A-FEC5E2F692D8}"/>
    <dgm:cxn modelId="{BDC5867B-5F54-432D-A6B6-F4197A42C622}" srcId="{B46D4B2C-080C-4D86-89F0-DD7582E8FAF1}" destId="{7A4383F7-046B-488C-8ED4-4581BAEBCBEE}" srcOrd="0" destOrd="0" parTransId="{5796598A-0E1C-4021-B8F7-BECBCCA8DB40}" sibTransId="{579ABBB9-E5CE-4088-A974-F19BEF0DF845}"/>
    <dgm:cxn modelId="{13C7CB81-31EF-4BC2-A054-812A0C5AC761}" type="presOf" srcId="{F2507A6D-6A7C-4941-A7F2-210E1C3D1DF2}" destId="{2E902B32-28A4-4FF2-A303-C8245E5D28B1}" srcOrd="1" destOrd="0" presId="urn:microsoft.com/office/officeart/2005/8/layout/hList9"/>
    <dgm:cxn modelId="{E1433DAE-2A13-4AA7-B258-25C00157236D}" srcId="{E154B342-DA8D-42E5-A73C-FD9F4B5224A3}" destId="{F2507A6D-6A7C-4941-A7F2-210E1C3D1DF2}" srcOrd="0" destOrd="0" parTransId="{9DDC0E4F-5F95-46D6-9B5A-63F54CD64D66}" sibTransId="{2E4F02CF-7085-4B5E-9EFC-56E10A115CB5}"/>
    <dgm:cxn modelId="{C82C96CF-6AB0-4233-BE76-79316CD3BA35}" type="presOf" srcId="{F2507A6D-6A7C-4941-A7F2-210E1C3D1DF2}" destId="{D7F44644-9D39-40AD-B15B-C614F89E6203}" srcOrd="0" destOrd="0" presId="urn:microsoft.com/office/officeart/2005/8/layout/hList9"/>
    <dgm:cxn modelId="{4EDA6DE3-8094-48AB-B513-0A621325EF6A}" type="presOf" srcId="{48D311ED-007D-413A-AE72-BA9E13EAAFA4}" destId="{5AC8CC0C-3601-4663-96A4-002F3CDA15C2}" srcOrd="0" destOrd="0" presId="urn:microsoft.com/office/officeart/2005/8/layout/hList9"/>
    <dgm:cxn modelId="{72DC1CF4-F30D-48E4-9182-1A03FEED9973}" type="presOf" srcId="{7A4383F7-046B-488C-8ED4-4581BAEBCBEE}" destId="{6B7CE8EF-08AC-478D-B020-B654B0CE48FA}" srcOrd="0" destOrd="0" presId="urn:microsoft.com/office/officeart/2005/8/layout/hList9"/>
    <dgm:cxn modelId="{7CC752F8-8BEF-4095-B5F0-32494EDF577E}" srcId="{8A2018C9-4254-4E2F-ABBB-7C08CBCC02F3}" destId="{48D311ED-007D-413A-AE72-BA9E13EAAFA4}" srcOrd="1" destOrd="0" parTransId="{6C017124-54A7-45B0-BE6D-3168B2AFDEE8}" sibTransId="{6E229F78-928C-40B5-8DFE-6B0750D71B94}"/>
    <dgm:cxn modelId="{D71EA5FF-B8EF-4EF7-8463-238B4EC5C2F6}" type="presOf" srcId="{E0E4BF92-FAFE-4351-B844-11EAFA0DA349}" destId="{717F0CD6-9BB5-4FB0-A0F4-07F9BB8ED799}" srcOrd="0" destOrd="0" presId="urn:microsoft.com/office/officeart/2005/8/layout/hList9"/>
    <dgm:cxn modelId="{7B016302-DA9B-4B4D-BCAC-E9B5D5528FD5}" type="presParOf" srcId="{1F490177-AB26-4E1B-8123-C15A9E43510E}" destId="{A3F36357-CF18-43B8-A58A-C2EE02428CF8}" srcOrd="0" destOrd="0" presId="urn:microsoft.com/office/officeart/2005/8/layout/hList9"/>
    <dgm:cxn modelId="{F5CC2512-DE1F-4AB7-A9C7-173826D42D2B}" type="presParOf" srcId="{1F490177-AB26-4E1B-8123-C15A9E43510E}" destId="{148A7AB7-4597-48CD-A268-CCF44303C7F5}" srcOrd="1" destOrd="0" presId="urn:microsoft.com/office/officeart/2005/8/layout/hList9"/>
    <dgm:cxn modelId="{BFB113CD-3BDE-46E2-B5BB-40590D1B0165}" type="presParOf" srcId="{148A7AB7-4597-48CD-A268-CCF44303C7F5}" destId="{F0E744F0-DC37-4F86-BAE3-3FCD89398819}" srcOrd="0" destOrd="0" presId="urn:microsoft.com/office/officeart/2005/8/layout/hList9"/>
    <dgm:cxn modelId="{B19A3D9F-9FDC-4567-A80A-29FA669B2CB5}" type="presParOf" srcId="{148A7AB7-4597-48CD-A268-CCF44303C7F5}" destId="{5FCA5C66-7A31-4C67-A520-59E6B68AB1AC}" srcOrd="1" destOrd="0" presId="urn:microsoft.com/office/officeart/2005/8/layout/hList9"/>
    <dgm:cxn modelId="{50B1C8FD-1869-4256-A0C7-32B610258AEA}" type="presParOf" srcId="{5FCA5C66-7A31-4C67-A520-59E6B68AB1AC}" destId="{D7F44644-9D39-40AD-B15B-C614F89E6203}" srcOrd="0" destOrd="0" presId="urn:microsoft.com/office/officeart/2005/8/layout/hList9"/>
    <dgm:cxn modelId="{C60C1A96-429E-4547-8513-9B47A6356318}" type="presParOf" srcId="{5FCA5C66-7A31-4C67-A520-59E6B68AB1AC}" destId="{2E902B32-28A4-4FF2-A303-C8245E5D28B1}" srcOrd="1" destOrd="0" presId="urn:microsoft.com/office/officeart/2005/8/layout/hList9"/>
    <dgm:cxn modelId="{D65E541D-9488-4427-ABE5-A37DE233BF2A}" type="presParOf" srcId="{1F490177-AB26-4E1B-8123-C15A9E43510E}" destId="{206B692C-A71B-44C2-829E-779B3859AD0A}" srcOrd="2" destOrd="0" presId="urn:microsoft.com/office/officeart/2005/8/layout/hList9"/>
    <dgm:cxn modelId="{D0028B90-EC32-4BF1-A05C-1E933DB3C56E}" type="presParOf" srcId="{1F490177-AB26-4E1B-8123-C15A9E43510E}" destId="{40491B18-EB31-451F-A8A5-13F84837D028}" srcOrd="3" destOrd="0" presId="urn:microsoft.com/office/officeart/2005/8/layout/hList9"/>
    <dgm:cxn modelId="{1E6B7C05-89A7-4830-BE9D-430A1A7FEA75}" type="presParOf" srcId="{1F490177-AB26-4E1B-8123-C15A9E43510E}" destId="{203119C5-9C75-4144-A5D7-67FA2EBDFBD2}" srcOrd="4" destOrd="0" presId="urn:microsoft.com/office/officeart/2005/8/layout/hList9"/>
    <dgm:cxn modelId="{CA078E7C-9AE4-4CAA-8C17-C3809FB34C76}" type="presParOf" srcId="{1F490177-AB26-4E1B-8123-C15A9E43510E}" destId="{201F0863-58D2-4437-8562-E914790CBB1A}" srcOrd="5" destOrd="0" presId="urn:microsoft.com/office/officeart/2005/8/layout/hList9"/>
    <dgm:cxn modelId="{02460769-3B50-4370-AF45-4ABFF7AFB485}" type="presParOf" srcId="{1F490177-AB26-4E1B-8123-C15A9E43510E}" destId="{B58414BB-A69D-438D-9677-F22DE09EDBD9}" srcOrd="6" destOrd="0" presId="urn:microsoft.com/office/officeart/2005/8/layout/hList9"/>
    <dgm:cxn modelId="{C04637FF-C818-4212-802A-8BBC571B295C}" type="presParOf" srcId="{B58414BB-A69D-438D-9677-F22DE09EDBD9}" destId="{85BD0B02-A40F-4B38-8233-1E2B27CCE44A}" srcOrd="0" destOrd="0" presId="urn:microsoft.com/office/officeart/2005/8/layout/hList9"/>
    <dgm:cxn modelId="{7D5DCA27-2EE7-4E90-9E58-AAFFA3B3490B}" type="presParOf" srcId="{B58414BB-A69D-438D-9677-F22DE09EDBD9}" destId="{A80800E3-C2DD-4CE5-9742-38BC46422F0E}" srcOrd="1" destOrd="0" presId="urn:microsoft.com/office/officeart/2005/8/layout/hList9"/>
    <dgm:cxn modelId="{768A484A-9AF7-46BA-890E-7856D0C73C22}" type="presParOf" srcId="{A80800E3-C2DD-4CE5-9742-38BC46422F0E}" destId="{717F0CD6-9BB5-4FB0-A0F4-07F9BB8ED799}" srcOrd="0" destOrd="0" presId="urn:microsoft.com/office/officeart/2005/8/layout/hList9"/>
    <dgm:cxn modelId="{963FC2F0-DFA6-4B7F-B9A3-EF72485E00A5}" type="presParOf" srcId="{A80800E3-C2DD-4CE5-9742-38BC46422F0E}" destId="{F06C8393-2070-4459-9D98-6C2024F835DC}" srcOrd="1" destOrd="0" presId="urn:microsoft.com/office/officeart/2005/8/layout/hList9"/>
    <dgm:cxn modelId="{B7FEAC0F-7A76-4E9B-B80A-8F0B1BF177CB}" type="presParOf" srcId="{1F490177-AB26-4E1B-8123-C15A9E43510E}" destId="{0F9D3BD0-6106-4DE4-9158-2E06B828D8CE}" srcOrd="7" destOrd="0" presId="urn:microsoft.com/office/officeart/2005/8/layout/hList9"/>
    <dgm:cxn modelId="{39E4DBD6-11E1-4F3F-8338-DD98185B39F3}" type="presParOf" srcId="{1F490177-AB26-4E1B-8123-C15A9E43510E}" destId="{5AC8CC0C-3601-4663-96A4-002F3CDA15C2}" srcOrd="8" destOrd="0" presId="urn:microsoft.com/office/officeart/2005/8/layout/hList9"/>
    <dgm:cxn modelId="{A8A44DF3-9E9F-4CF7-BA19-518CEDBA42A6}" type="presParOf" srcId="{1F490177-AB26-4E1B-8123-C15A9E43510E}" destId="{3BC183AC-4C05-4DC3-AFD8-432B99A6AB4D}" srcOrd="9" destOrd="0" presId="urn:microsoft.com/office/officeart/2005/8/layout/hList9"/>
    <dgm:cxn modelId="{77D3B973-62A2-4498-8D1F-44281AA2ED15}" type="presParOf" srcId="{1F490177-AB26-4E1B-8123-C15A9E43510E}" destId="{91784353-EB33-41C7-BC51-0510CF994374}" srcOrd="10" destOrd="0" presId="urn:microsoft.com/office/officeart/2005/8/layout/hList9"/>
    <dgm:cxn modelId="{E114380F-8130-463D-93E8-8E17ED62CB23}" type="presParOf" srcId="{1F490177-AB26-4E1B-8123-C15A9E43510E}" destId="{99EAF810-DE63-4D1C-97F1-A5EF734E45A2}" srcOrd="11" destOrd="0" presId="urn:microsoft.com/office/officeart/2005/8/layout/hList9"/>
    <dgm:cxn modelId="{E140256A-8FE0-44A0-9BEF-3CFB3B8F1949}" type="presParOf" srcId="{99EAF810-DE63-4D1C-97F1-A5EF734E45A2}" destId="{856CDEF5-6674-49FC-96E0-16CCE65107E4}" srcOrd="0" destOrd="0" presId="urn:microsoft.com/office/officeart/2005/8/layout/hList9"/>
    <dgm:cxn modelId="{DC5E72EE-CE3F-45BF-B4B4-539F26C53EC6}" type="presParOf" srcId="{99EAF810-DE63-4D1C-97F1-A5EF734E45A2}" destId="{3394875F-0B8B-4771-85E3-AC0E616CB3BF}" srcOrd="1" destOrd="0" presId="urn:microsoft.com/office/officeart/2005/8/layout/hList9"/>
    <dgm:cxn modelId="{99D1E7DF-C8C4-480C-BDA5-104A085411C4}" type="presParOf" srcId="{3394875F-0B8B-4771-85E3-AC0E616CB3BF}" destId="{6B7CE8EF-08AC-478D-B020-B654B0CE48FA}" srcOrd="0" destOrd="0" presId="urn:microsoft.com/office/officeart/2005/8/layout/hList9"/>
    <dgm:cxn modelId="{59592F1B-0EC6-4197-A17B-F13C18DE0BFE}" type="presParOf" srcId="{3394875F-0B8B-4771-85E3-AC0E616CB3BF}" destId="{68BF9479-6130-482E-93BD-6D500656BA9B}" srcOrd="1" destOrd="0" presId="urn:microsoft.com/office/officeart/2005/8/layout/hList9"/>
    <dgm:cxn modelId="{EE97E21D-A15A-4A8D-8E86-2296A4DD1DD3}" type="presParOf" srcId="{1F490177-AB26-4E1B-8123-C15A9E43510E}" destId="{314F8828-5169-47D0-89B7-E7A9CBAA44C0}" srcOrd="12" destOrd="0" presId="urn:microsoft.com/office/officeart/2005/8/layout/hList9"/>
    <dgm:cxn modelId="{1C9BCA04-F2E6-4E82-9342-00393F0AD770}" type="presParOf" srcId="{1F490177-AB26-4E1B-8123-C15A9E43510E}" destId="{60415A98-E7CB-4E12-95C7-CD1337963B1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30F6B-69AA-4838-8CD5-F3B5DA7598FE}">
      <dsp:nvSpPr>
        <dsp:cNvPr id="0" name=""/>
        <dsp:cNvSpPr/>
      </dsp:nvSpPr>
      <dsp:spPr>
        <a:xfrm>
          <a:off x="2267377" y="5663"/>
          <a:ext cx="4396278" cy="3517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D591-F01E-4FE1-B684-7949317DE395}">
      <dsp:nvSpPr>
        <dsp:cNvPr id="0" name=""/>
        <dsp:cNvSpPr/>
      </dsp:nvSpPr>
      <dsp:spPr>
        <a:xfrm>
          <a:off x="2663042" y="3170984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>
              <a:solidFill>
                <a:schemeClr val="bg1"/>
              </a:solidFill>
            </a:rPr>
            <a:t>CONSULTA MEDICINA GENERAL 4529</a:t>
          </a:r>
          <a:r>
            <a:rPr lang="es-CO" sz="3200" b="1" i="0" u="none" kern="1200" dirty="0">
              <a:solidFill>
                <a:schemeClr val="bg1"/>
              </a:solidFill>
            </a:rPr>
            <a:t> </a:t>
          </a:r>
          <a:endParaRPr lang="es-CO" sz="2400" b="1" i="0" u="none" kern="1200" dirty="0">
            <a:solidFill>
              <a:schemeClr val="bg1"/>
            </a:solidFill>
          </a:endParaRPr>
        </a:p>
      </dsp:txBody>
      <dsp:txXfrm>
        <a:off x="2663042" y="3170984"/>
        <a:ext cx="3912688" cy="1230958"/>
      </dsp:txXfrm>
    </dsp:sp>
    <dsp:sp modelId="{8B898690-4CDF-48E4-A0EC-E5745E5532C4}">
      <dsp:nvSpPr>
        <dsp:cNvPr id="0" name=""/>
        <dsp:cNvSpPr/>
      </dsp:nvSpPr>
      <dsp:spPr>
        <a:xfrm>
          <a:off x="7182197" y="125524"/>
          <a:ext cx="4396278" cy="35170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89FA0-BAC3-4443-8C74-E65BE725EB5D}">
      <dsp:nvSpPr>
        <dsp:cNvPr id="0" name=""/>
        <dsp:cNvSpPr/>
      </dsp:nvSpPr>
      <dsp:spPr>
        <a:xfrm>
          <a:off x="7498949" y="3170984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CONSULTA MEDICINA INTERNA </a:t>
          </a:r>
          <a:r>
            <a:rPr lang="es-CO" sz="2800" b="1" i="0" u="none" kern="1200" dirty="0"/>
            <a:t>641</a:t>
          </a:r>
        </a:p>
      </dsp:txBody>
      <dsp:txXfrm>
        <a:off x="7498949" y="3170984"/>
        <a:ext cx="3912688" cy="1230958"/>
      </dsp:txXfrm>
    </dsp:sp>
    <dsp:sp modelId="{D61ABF47-31CF-4356-A03A-EB0935E84F0B}">
      <dsp:nvSpPr>
        <dsp:cNvPr id="0" name=""/>
        <dsp:cNvSpPr/>
      </dsp:nvSpPr>
      <dsp:spPr>
        <a:xfrm>
          <a:off x="2215166" y="4841570"/>
          <a:ext cx="4396278" cy="351702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DB829-2050-4362-B13F-75FF16B6ECD2}">
      <dsp:nvSpPr>
        <dsp:cNvPr id="0" name=""/>
        <dsp:cNvSpPr/>
      </dsp:nvSpPr>
      <dsp:spPr>
        <a:xfrm>
          <a:off x="2418483" y="8006891"/>
          <a:ext cx="4297383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CONSULTA GINECOLOGÍA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 153</a:t>
          </a:r>
        </a:p>
      </dsp:txBody>
      <dsp:txXfrm>
        <a:off x="2418483" y="8006891"/>
        <a:ext cx="4297383" cy="1230958"/>
      </dsp:txXfrm>
    </dsp:sp>
    <dsp:sp modelId="{255E7A11-20C3-44DE-9965-FDB93C2CB19F}">
      <dsp:nvSpPr>
        <dsp:cNvPr id="0" name=""/>
        <dsp:cNvSpPr/>
      </dsp:nvSpPr>
      <dsp:spPr>
        <a:xfrm>
          <a:off x="7155495" y="4841570"/>
          <a:ext cx="4396278" cy="3517022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4943D-A574-42CA-9667-BFF72D3E5169}">
      <dsp:nvSpPr>
        <dsp:cNvPr id="0" name=""/>
        <dsp:cNvSpPr/>
      </dsp:nvSpPr>
      <dsp:spPr>
        <a:xfrm>
          <a:off x="7551160" y="8006891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u="none" kern="1200" dirty="0"/>
            <a:t>CONSULTAS PEDIATRÍA	         1144</a:t>
          </a:r>
        </a:p>
      </dsp:txBody>
      <dsp:txXfrm>
        <a:off x="7551160" y="8006891"/>
        <a:ext cx="3912688" cy="1230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24B96-B708-4DCB-9027-D6181D5D6CB9}">
      <dsp:nvSpPr>
        <dsp:cNvPr id="0" name=""/>
        <dsp:cNvSpPr/>
      </dsp:nvSpPr>
      <dsp:spPr>
        <a:xfrm rot="5400000">
          <a:off x="706069" y="2315802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CD855-3217-4D83-8448-F0E097D5C1AE}">
      <dsp:nvSpPr>
        <dsp:cNvPr id="0" name=""/>
        <dsp:cNvSpPr/>
      </dsp:nvSpPr>
      <dsp:spPr>
        <a:xfrm>
          <a:off x="353397" y="3366205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sp:txBody>
      <dsp:txXfrm>
        <a:off x="353397" y="3366205"/>
        <a:ext cx="3173891" cy="2782102"/>
      </dsp:txXfrm>
    </dsp:sp>
    <dsp:sp modelId="{09E39A77-EA1B-4A2C-9078-B171661D7775}">
      <dsp:nvSpPr>
        <dsp:cNvPr id="0" name=""/>
        <dsp:cNvSpPr/>
      </dsp:nvSpPr>
      <dsp:spPr>
        <a:xfrm>
          <a:off x="2928441" y="2056980"/>
          <a:ext cx="598847" cy="598847"/>
        </a:xfrm>
        <a:prstGeom prst="triangle">
          <a:avLst>
            <a:gd name="adj" fmla="val 10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A4D03-2F7E-4B0A-97C0-610DBE95715C}">
      <dsp:nvSpPr>
        <dsp:cNvPr id="0" name=""/>
        <dsp:cNvSpPr/>
      </dsp:nvSpPr>
      <dsp:spPr>
        <a:xfrm rot="5400000">
          <a:off x="4591532" y="1354340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F1CE-BAE5-4DD3-B554-B21DDE4C4984}">
      <dsp:nvSpPr>
        <dsp:cNvPr id="0" name=""/>
        <dsp:cNvSpPr/>
      </dsp:nvSpPr>
      <dsp:spPr>
        <a:xfrm>
          <a:off x="4238860" y="2404743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sp:txBody>
      <dsp:txXfrm>
        <a:off x="4238860" y="2404743"/>
        <a:ext cx="3173891" cy="2782102"/>
      </dsp:txXfrm>
    </dsp:sp>
    <dsp:sp modelId="{1E77F5E5-2084-4994-AF85-5BBC59876578}">
      <dsp:nvSpPr>
        <dsp:cNvPr id="0" name=""/>
        <dsp:cNvSpPr/>
      </dsp:nvSpPr>
      <dsp:spPr>
        <a:xfrm>
          <a:off x="6813904" y="1095518"/>
          <a:ext cx="598847" cy="598847"/>
        </a:xfrm>
        <a:prstGeom prst="triangle">
          <a:avLst>
            <a:gd name="adj" fmla="val 10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8E235-EA8C-4B6F-9796-C024F6059C22}">
      <dsp:nvSpPr>
        <dsp:cNvPr id="0" name=""/>
        <dsp:cNvSpPr/>
      </dsp:nvSpPr>
      <dsp:spPr>
        <a:xfrm rot="5400000">
          <a:off x="8476995" y="392878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55F27-0857-4389-92E5-693ACE1510BF}">
      <dsp:nvSpPr>
        <dsp:cNvPr id="0" name=""/>
        <dsp:cNvSpPr/>
      </dsp:nvSpPr>
      <dsp:spPr>
        <a:xfrm>
          <a:off x="8124323" y="1443281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sp:txBody>
      <dsp:txXfrm>
        <a:off x="8124323" y="1443281"/>
        <a:ext cx="3173891" cy="2782102"/>
      </dsp:txXfrm>
    </dsp:sp>
    <dsp:sp modelId="{CAC4C9A8-CE95-437E-BE5C-1313DAB28D98}">
      <dsp:nvSpPr>
        <dsp:cNvPr id="0" name=""/>
        <dsp:cNvSpPr/>
      </dsp:nvSpPr>
      <dsp:spPr>
        <a:xfrm>
          <a:off x="10699367" y="134057"/>
          <a:ext cx="598847" cy="598847"/>
        </a:xfrm>
        <a:prstGeom prst="triangle">
          <a:avLst>
            <a:gd name="adj" fmla="val 10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60F23-A762-43E7-BE69-FFDD5869C720}">
      <dsp:nvSpPr>
        <dsp:cNvPr id="0" name=""/>
        <dsp:cNvSpPr/>
      </dsp:nvSpPr>
      <dsp:spPr>
        <a:xfrm rot="5400000">
          <a:off x="12362459" y="-568583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3D37-3369-4E20-82CA-89FB3EC69BD0}">
      <dsp:nvSpPr>
        <dsp:cNvPr id="0" name=""/>
        <dsp:cNvSpPr/>
      </dsp:nvSpPr>
      <dsp:spPr>
        <a:xfrm>
          <a:off x="12009786" y="481819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sp:txBody>
      <dsp:txXfrm>
        <a:off x="12009786" y="481819"/>
        <a:ext cx="3173891" cy="2782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4644-9D39-40AD-B15B-C614F89E6203}">
      <dsp:nvSpPr>
        <dsp:cNvPr id="0" name=""/>
        <dsp:cNvSpPr/>
      </dsp:nvSpPr>
      <dsp:spPr>
        <a:xfrm>
          <a:off x="2120972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0" kern="1200" dirty="0"/>
            <a:t>Opinión sin salvedades,  dictamen en limpio con párrafo de énfasis.</a:t>
          </a:r>
        </a:p>
      </dsp:txBody>
      <dsp:txXfrm>
        <a:off x="2756768" y="1174702"/>
        <a:ext cx="3337928" cy="6033009"/>
      </dsp:txXfrm>
    </dsp:sp>
    <dsp:sp modelId="{40491B18-EB31-451F-A8A5-13F84837D028}">
      <dsp:nvSpPr>
        <dsp:cNvPr id="0" name=""/>
        <dsp:cNvSpPr/>
      </dsp:nvSpPr>
      <dsp:spPr>
        <a:xfrm>
          <a:off x="1652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2018</a:t>
          </a:r>
        </a:p>
      </dsp:txBody>
      <dsp:txXfrm>
        <a:off x="389611" y="503001"/>
        <a:ext cx="1873231" cy="1873231"/>
      </dsp:txXfrm>
    </dsp:sp>
    <dsp:sp modelId="{717F0CD6-9BB5-4FB0-A0F4-07F9BB8ED799}">
      <dsp:nvSpPr>
        <dsp:cNvPr id="0" name=""/>
        <dsp:cNvSpPr/>
      </dsp:nvSpPr>
      <dsp:spPr>
        <a:xfrm>
          <a:off x="8743847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9379643" y="1174702"/>
        <a:ext cx="3337928" cy="6033009"/>
      </dsp:txXfrm>
    </dsp:sp>
    <dsp:sp modelId="{5AC8CC0C-3601-4663-96A4-002F3CDA15C2}">
      <dsp:nvSpPr>
        <dsp:cNvPr id="0" name=""/>
        <dsp:cNvSpPr/>
      </dsp:nvSpPr>
      <dsp:spPr>
        <a:xfrm>
          <a:off x="6624527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2019</a:t>
          </a:r>
        </a:p>
      </dsp:txBody>
      <dsp:txXfrm>
        <a:off x="7012486" y="503001"/>
        <a:ext cx="1873231" cy="1873231"/>
      </dsp:txXfrm>
    </dsp:sp>
    <dsp:sp modelId="{6B7CE8EF-08AC-478D-B020-B654B0CE48FA}">
      <dsp:nvSpPr>
        <dsp:cNvPr id="0" name=""/>
        <dsp:cNvSpPr/>
      </dsp:nvSpPr>
      <dsp:spPr>
        <a:xfrm>
          <a:off x="15366721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16002517" y="1174702"/>
        <a:ext cx="3337928" cy="6033009"/>
      </dsp:txXfrm>
    </dsp:sp>
    <dsp:sp modelId="{60415A98-E7CB-4E12-95C7-CD1337963B1E}">
      <dsp:nvSpPr>
        <dsp:cNvPr id="0" name=""/>
        <dsp:cNvSpPr/>
      </dsp:nvSpPr>
      <dsp:spPr>
        <a:xfrm>
          <a:off x="13247401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1" kern="1200" dirty="0"/>
            <a:t>2020</a:t>
          </a:r>
        </a:p>
      </dsp:txBody>
      <dsp:txXfrm>
        <a:off x="13635360" y="503001"/>
        <a:ext cx="1873231" cy="1873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7612A-3F6C-2E41-918B-15833B445113}" type="datetimeFigureOut">
              <a:rPr lang="es-ES" smtClean="0"/>
              <a:t>29/06/2021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7189-D8DD-BC4A-827D-5E1CCCC02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1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928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2C7CA-47A1-4934-896C-145C5CEEEC9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5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368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87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849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18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647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2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597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85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67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65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25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49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DC2EF-6137-4161-B272-64AE60439AE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2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02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98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313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42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4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2C7CA-47A1-4934-896C-145C5CEEEC9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5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91B61-CBB0-48BB-8C57-7F6A8B91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F767C-5A19-4221-8D93-EF9CADB3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20A8E5-5078-42B2-935B-9D465E27A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F0E751-45CF-4B29-9B89-BC37B5ADA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AFA289-0D60-4DDF-BFBA-0F1A6BC4B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72353D-C2B7-41DD-82EA-6A99A7AB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8858E1-C349-4AE0-B9B5-9561F73B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E9386D-189E-4931-A629-D098A40E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3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3C53C-448D-4B9B-9277-7082FF7B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018459-60E4-4CB8-84FA-3C3B8ECC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08071D-5F1B-4848-85EE-4F5BA0F7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C80756-192B-457E-AD7F-481FF4E6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437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C4C323-955D-4A92-8610-E2BE4909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51650D-982A-49F5-A0FD-E4318329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75A599-3FDB-4AA9-922A-541AA013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925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92624-47CA-4418-B40D-161F1010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0275A4-7291-4146-BBFB-2B08F32F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F5520-8602-414D-B692-6F6C9AB79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32BBF0-47EB-4EEF-868A-148BFB6C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D0F5B1-8746-43F0-9499-7C2BB179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DF291C-EFA1-413F-B81C-D56EDEEA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57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92E71-D22A-4E84-9357-6127994C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1E775-5201-4D80-B250-D4FA60A15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159B09-6438-4915-8376-54497ABD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0315E8-CBE3-4906-994C-66E199E7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0F6B0-A669-4338-8A33-9F818465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581F5C-7CEB-4219-9948-6D190A7C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049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00BD6-B264-4295-AFB2-FF8FB796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24F93D-30EF-4928-B13C-44C799BC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5FBB35-1502-4465-BDB5-FA15FED8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B2A38-B5BA-4178-AFF3-FB31898E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1CE20-4585-48A1-B5AB-4BE452BF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327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C13EBB-A4DA-4CC6-B95E-9A6030C2E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E8D2A8-0C25-4E72-917F-6E1CE2847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8F27C-14DE-41D5-B662-F5C7D4B2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A5AB4-1CFC-4314-AF65-2BD63F42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BA607-4C78-4ED7-9806-28FD19AB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542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48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F8938-DCDC-4CD0-828C-586C47731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36E5F1-E92C-4E49-8DD9-E14378E6C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E2E2A9-CAA3-408E-8E14-B6FDDF1F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37D25-9876-4A5B-9770-7D7D14BF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D293D-EE77-4BE2-A42A-3CB0A306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39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5B28C-2CC3-4204-978C-083808E9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B2B87-C336-4055-82A7-367E62D3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CEE266-942B-4A67-949E-C2940A6D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842449-3B14-4615-964B-AF8E0361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A398C-73EB-4B7C-B737-0959105C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722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26EF6-145D-4F78-9CBD-54DD1638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21BD7-7BB5-47C0-95D7-7CAA950A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ED568-585D-4329-8BBF-137C6D3F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AFBD92-5B73-46ED-BD83-17BC93B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DFF15-12B1-4F79-9E81-F27099F3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4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D1623-5899-4A12-9465-0D2A8429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7F1194-7ACC-45A0-983A-CA2FDE84C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F22938-2F13-40C6-8F08-DD461CC90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07C253-BAA1-4F0A-9578-B5A8CC54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EB303D-AAAD-4833-B0D4-1CB03D06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7EFF6B-E1C1-4633-952D-F7B1CDA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74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1982" y="5722363"/>
            <a:ext cx="7240134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548" y="4664483"/>
            <a:ext cx="19129003" cy="3978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7F15D-817F-47AD-9024-8E4E52C6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328241-2BC5-42FB-99A8-7B24FB97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1EAFF-BAC3-4755-8BFE-3CEFD8638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484DA-1D01-433A-A579-1285B20B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09960B-F620-412E-80E5-1DA1BDE5A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516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QBpcWGXFP0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.png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Ofbh56Yss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86.png"/><Relationship Id="rId4" Type="http://schemas.openxmlformats.org/officeDocument/2006/relationships/image" Target="../media/image6.pn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IARsTGcpo8?feature=oembed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chart" Target="../charts/chart1.xml"/><Relationship Id="rId2" Type="http://schemas.openxmlformats.org/officeDocument/2006/relationships/image" Target="../media/image24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8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81469" y="168275"/>
            <a:ext cx="16813760" cy="11811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0">
                <a:prstClr val="white">
                  <a:alpha val="0"/>
                </a:prst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5213610" y="1095598"/>
            <a:ext cx="149440" cy="145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010761" y="1127845"/>
            <a:ext cx="544830" cy="208915"/>
          </a:xfrm>
          <a:custGeom>
            <a:avLst/>
            <a:gdLst/>
            <a:ahLst/>
            <a:cxnLst/>
            <a:rect l="l" t="t" r="r" b="b"/>
            <a:pathLst>
              <a:path w="544830" h="208915">
                <a:moveTo>
                  <a:pt x="33904" y="0"/>
                </a:moveTo>
                <a:lnTo>
                  <a:pt x="20642" y="2606"/>
                </a:lnTo>
                <a:lnTo>
                  <a:pt x="9872" y="9733"/>
                </a:lnTo>
                <a:lnTo>
                  <a:pt x="2642" y="20342"/>
                </a:lnTo>
                <a:lnTo>
                  <a:pt x="0" y="33391"/>
                </a:lnTo>
                <a:lnTo>
                  <a:pt x="0" y="40710"/>
                </a:lnTo>
                <a:lnTo>
                  <a:pt x="2722" y="48176"/>
                </a:lnTo>
                <a:lnTo>
                  <a:pt x="7874" y="54113"/>
                </a:lnTo>
                <a:lnTo>
                  <a:pt x="32704" y="92679"/>
                </a:lnTo>
                <a:lnTo>
                  <a:pt x="63480" y="126889"/>
                </a:lnTo>
                <a:lnTo>
                  <a:pt x="99339" y="156161"/>
                </a:lnTo>
                <a:lnTo>
                  <a:pt x="139421" y="179910"/>
                </a:lnTo>
                <a:lnTo>
                  <a:pt x="182861" y="197553"/>
                </a:lnTo>
                <a:lnTo>
                  <a:pt x="228799" y="208506"/>
                </a:lnTo>
                <a:lnTo>
                  <a:pt x="243891" y="186343"/>
                </a:lnTo>
                <a:lnTo>
                  <a:pt x="264300" y="169223"/>
                </a:lnTo>
                <a:lnTo>
                  <a:pt x="288557" y="158188"/>
                </a:lnTo>
                <a:lnTo>
                  <a:pt x="315194" y="154278"/>
                </a:lnTo>
                <a:lnTo>
                  <a:pt x="452257" y="154278"/>
                </a:lnTo>
                <a:lnTo>
                  <a:pt x="463353" y="146100"/>
                </a:lnTo>
                <a:lnTo>
                  <a:pt x="274222" y="146100"/>
                </a:lnTo>
                <a:lnTo>
                  <a:pt x="224564" y="140841"/>
                </a:lnTo>
                <a:lnTo>
                  <a:pt x="177610" y="125436"/>
                </a:lnTo>
                <a:lnTo>
                  <a:pt x="134761" y="100443"/>
                </a:lnTo>
                <a:lnTo>
                  <a:pt x="97414" y="66416"/>
                </a:lnTo>
                <a:lnTo>
                  <a:pt x="66971" y="23915"/>
                </a:lnTo>
                <a:lnTo>
                  <a:pt x="60067" y="13243"/>
                </a:lnTo>
                <a:lnTo>
                  <a:pt x="52079" y="5793"/>
                </a:lnTo>
                <a:lnTo>
                  <a:pt x="43270" y="1425"/>
                </a:lnTo>
                <a:lnTo>
                  <a:pt x="33904" y="0"/>
                </a:lnTo>
                <a:close/>
              </a:path>
              <a:path w="544830" h="208915">
                <a:moveTo>
                  <a:pt x="452257" y="154278"/>
                </a:moveTo>
                <a:lnTo>
                  <a:pt x="315194" y="154278"/>
                </a:lnTo>
                <a:lnTo>
                  <a:pt x="337055" y="156820"/>
                </a:lnTo>
                <a:lnTo>
                  <a:pt x="357567" y="164063"/>
                </a:lnTo>
                <a:lnTo>
                  <a:pt x="375751" y="175428"/>
                </a:lnTo>
                <a:lnTo>
                  <a:pt x="390626" y="190339"/>
                </a:lnTo>
                <a:lnTo>
                  <a:pt x="434542" y="167333"/>
                </a:lnTo>
                <a:lnTo>
                  <a:pt x="452257" y="154278"/>
                </a:lnTo>
                <a:close/>
              </a:path>
              <a:path w="544830" h="208915">
                <a:moveTo>
                  <a:pt x="510602" y="8533"/>
                </a:moveTo>
                <a:lnTo>
                  <a:pt x="452896" y="65189"/>
                </a:lnTo>
                <a:lnTo>
                  <a:pt x="416149" y="98850"/>
                </a:lnTo>
                <a:lnTo>
                  <a:pt x="372990" y="124328"/>
                </a:lnTo>
                <a:lnTo>
                  <a:pt x="325115" y="140464"/>
                </a:lnTo>
                <a:lnTo>
                  <a:pt x="274222" y="146100"/>
                </a:lnTo>
                <a:lnTo>
                  <a:pt x="463353" y="146100"/>
                </a:lnTo>
                <a:lnTo>
                  <a:pt x="474226" y="138087"/>
                </a:lnTo>
                <a:lnTo>
                  <a:pt x="508633" y="102987"/>
                </a:lnTo>
                <a:lnTo>
                  <a:pt x="536716" y="62416"/>
                </a:lnTo>
                <a:lnTo>
                  <a:pt x="541554" y="56595"/>
                </a:lnTo>
                <a:lnTo>
                  <a:pt x="544224" y="49077"/>
                </a:lnTo>
                <a:lnTo>
                  <a:pt x="544224" y="41684"/>
                </a:lnTo>
                <a:lnTo>
                  <a:pt x="541591" y="28827"/>
                </a:lnTo>
                <a:lnTo>
                  <a:pt x="534402" y="18284"/>
                </a:lnTo>
                <a:lnTo>
                  <a:pt x="523718" y="11154"/>
                </a:lnTo>
                <a:lnTo>
                  <a:pt x="510602" y="85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60276" y="867825"/>
            <a:ext cx="149314" cy="145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5092022" y="748155"/>
            <a:ext cx="514350" cy="398145"/>
          </a:xfrm>
          <a:custGeom>
            <a:avLst/>
            <a:gdLst/>
            <a:ahLst/>
            <a:cxnLst/>
            <a:rect l="l" t="t" r="r" b="b"/>
            <a:pathLst>
              <a:path w="514350" h="398144">
                <a:moveTo>
                  <a:pt x="487801" y="330099"/>
                </a:moveTo>
                <a:lnTo>
                  <a:pt x="195679" y="330099"/>
                </a:lnTo>
                <a:lnTo>
                  <a:pt x="226456" y="335147"/>
                </a:lnTo>
                <a:lnTo>
                  <a:pt x="253212" y="349183"/>
                </a:lnTo>
                <a:lnTo>
                  <a:pt x="274038" y="370549"/>
                </a:lnTo>
                <a:lnTo>
                  <a:pt x="287027" y="397584"/>
                </a:lnTo>
                <a:lnTo>
                  <a:pt x="291750" y="396757"/>
                </a:lnTo>
                <a:lnTo>
                  <a:pt x="300914" y="396757"/>
                </a:lnTo>
                <a:lnTo>
                  <a:pt x="355263" y="391605"/>
                </a:lnTo>
                <a:lnTo>
                  <a:pt x="409365" y="376235"/>
                </a:lnTo>
                <a:lnTo>
                  <a:pt x="459331" y="351640"/>
                </a:lnTo>
                <a:lnTo>
                  <a:pt x="487801" y="330099"/>
                </a:lnTo>
                <a:close/>
              </a:path>
              <a:path w="514350" h="398144">
                <a:moveTo>
                  <a:pt x="300914" y="396757"/>
                </a:moveTo>
                <a:lnTo>
                  <a:pt x="291750" y="396757"/>
                </a:lnTo>
                <a:lnTo>
                  <a:pt x="295561" y="396914"/>
                </a:lnTo>
                <a:lnTo>
                  <a:pt x="299257" y="396914"/>
                </a:lnTo>
                <a:lnTo>
                  <a:pt x="300914" y="396757"/>
                </a:lnTo>
                <a:close/>
              </a:path>
              <a:path w="514350" h="398144">
                <a:moveTo>
                  <a:pt x="42013" y="0"/>
                </a:moveTo>
                <a:lnTo>
                  <a:pt x="8282" y="41258"/>
                </a:lnTo>
                <a:lnTo>
                  <a:pt x="1267" y="87272"/>
                </a:lnTo>
                <a:lnTo>
                  <a:pt x="0" y="104964"/>
                </a:lnTo>
                <a:lnTo>
                  <a:pt x="3271" y="154148"/>
                </a:lnTo>
                <a:lnTo>
                  <a:pt x="15105" y="200819"/>
                </a:lnTo>
                <a:lnTo>
                  <a:pt x="34806" y="244314"/>
                </a:lnTo>
                <a:lnTo>
                  <a:pt x="61681" y="283967"/>
                </a:lnTo>
                <a:lnTo>
                  <a:pt x="95035" y="319115"/>
                </a:lnTo>
                <a:lnTo>
                  <a:pt x="134173" y="349093"/>
                </a:lnTo>
                <a:lnTo>
                  <a:pt x="148774" y="341116"/>
                </a:lnTo>
                <a:lnTo>
                  <a:pt x="164074" y="335143"/>
                </a:lnTo>
                <a:lnTo>
                  <a:pt x="179801" y="331397"/>
                </a:lnTo>
                <a:lnTo>
                  <a:pt x="195679" y="330099"/>
                </a:lnTo>
                <a:lnTo>
                  <a:pt x="487801" y="330099"/>
                </a:lnTo>
                <a:lnTo>
                  <a:pt x="492326" y="326675"/>
                </a:lnTo>
                <a:lnTo>
                  <a:pt x="299027" y="326675"/>
                </a:lnTo>
                <a:lnTo>
                  <a:pt x="253307" y="322153"/>
                </a:lnTo>
                <a:lnTo>
                  <a:pt x="210701" y="309193"/>
                </a:lnTo>
                <a:lnTo>
                  <a:pt x="172128" y="288700"/>
                </a:lnTo>
                <a:lnTo>
                  <a:pt x="138506" y="261580"/>
                </a:lnTo>
                <a:lnTo>
                  <a:pt x="110755" y="228740"/>
                </a:lnTo>
                <a:lnTo>
                  <a:pt x="89795" y="191087"/>
                </a:lnTo>
                <a:lnTo>
                  <a:pt x="76545" y="149526"/>
                </a:lnTo>
                <a:lnTo>
                  <a:pt x="71924" y="104964"/>
                </a:lnTo>
                <a:lnTo>
                  <a:pt x="72432" y="91093"/>
                </a:lnTo>
                <a:lnTo>
                  <a:pt x="74005" y="76724"/>
                </a:lnTo>
                <a:lnTo>
                  <a:pt x="76721" y="62113"/>
                </a:lnTo>
                <a:lnTo>
                  <a:pt x="80657" y="47511"/>
                </a:lnTo>
                <a:lnTo>
                  <a:pt x="82378" y="39147"/>
                </a:lnTo>
                <a:lnTo>
                  <a:pt x="55911" y="791"/>
                </a:lnTo>
                <a:lnTo>
                  <a:pt x="42013" y="0"/>
                </a:lnTo>
                <a:close/>
              </a:path>
              <a:path w="514350" h="398144">
                <a:moveTo>
                  <a:pt x="477325" y="257546"/>
                </a:moveTo>
                <a:lnTo>
                  <a:pt x="469818" y="257546"/>
                </a:lnTo>
                <a:lnTo>
                  <a:pt x="462341" y="259714"/>
                </a:lnTo>
                <a:lnTo>
                  <a:pt x="454750" y="265881"/>
                </a:lnTo>
                <a:lnTo>
                  <a:pt x="420226" y="291822"/>
                </a:lnTo>
                <a:lnTo>
                  <a:pt x="381946" y="310893"/>
                </a:lnTo>
                <a:lnTo>
                  <a:pt x="341137" y="322656"/>
                </a:lnTo>
                <a:lnTo>
                  <a:pt x="299027" y="326675"/>
                </a:lnTo>
                <a:lnTo>
                  <a:pt x="492326" y="326675"/>
                </a:lnTo>
                <a:lnTo>
                  <a:pt x="513743" y="292980"/>
                </a:lnTo>
                <a:lnTo>
                  <a:pt x="510878" y="279130"/>
                </a:lnTo>
                <a:lnTo>
                  <a:pt x="503069" y="267873"/>
                </a:lnTo>
                <a:lnTo>
                  <a:pt x="491493" y="260311"/>
                </a:lnTo>
                <a:lnTo>
                  <a:pt x="477325" y="2575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5251227" y="1299560"/>
            <a:ext cx="149210" cy="1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5124146" y="1269267"/>
            <a:ext cx="437515" cy="297180"/>
          </a:xfrm>
          <a:custGeom>
            <a:avLst/>
            <a:gdLst/>
            <a:ahLst/>
            <a:cxnLst/>
            <a:rect l="l" t="t" r="r" b="b"/>
            <a:pathLst>
              <a:path w="437515" h="297180">
                <a:moveTo>
                  <a:pt x="36449" y="205585"/>
                </a:moveTo>
                <a:lnTo>
                  <a:pt x="34009" y="205585"/>
                </a:lnTo>
                <a:lnTo>
                  <a:pt x="20801" y="208160"/>
                </a:lnTo>
                <a:lnTo>
                  <a:pt x="9987" y="215214"/>
                </a:lnTo>
                <a:lnTo>
                  <a:pt x="2682" y="225741"/>
                </a:lnTo>
                <a:lnTo>
                  <a:pt x="0" y="238736"/>
                </a:lnTo>
                <a:lnTo>
                  <a:pt x="1631" y="248668"/>
                </a:lnTo>
                <a:lnTo>
                  <a:pt x="54027" y="282510"/>
                </a:lnTo>
                <a:lnTo>
                  <a:pt x="114150" y="295203"/>
                </a:lnTo>
                <a:lnTo>
                  <a:pt x="144561" y="296818"/>
                </a:lnTo>
                <a:lnTo>
                  <a:pt x="193638" y="292744"/>
                </a:lnTo>
                <a:lnTo>
                  <a:pt x="240273" y="280962"/>
                </a:lnTo>
                <a:lnTo>
                  <a:pt x="283739" y="262130"/>
                </a:lnTo>
                <a:lnTo>
                  <a:pt x="323310" y="236903"/>
                </a:lnTo>
                <a:lnTo>
                  <a:pt x="333582" y="227804"/>
                </a:lnTo>
                <a:lnTo>
                  <a:pt x="144561" y="227804"/>
                </a:lnTo>
                <a:lnTo>
                  <a:pt x="120546" y="226410"/>
                </a:lnTo>
                <a:lnTo>
                  <a:pt x="96029" y="222342"/>
                </a:lnTo>
                <a:lnTo>
                  <a:pt x="71248" y="215775"/>
                </a:lnTo>
                <a:lnTo>
                  <a:pt x="46438" y="206883"/>
                </a:lnTo>
                <a:lnTo>
                  <a:pt x="39045" y="205669"/>
                </a:lnTo>
                <a:lnTo>
                  <a:pt x="36449" y="205585"/>
                </a:lnTo>
                <a:close/>
              </a:path>
              <a:path w="437515" h="297180">
                <a:moveTo>
                  <a:pt x="403390" y="0"/>
                </a:moveTo>
                <a:lnTo>
                  <a:pt x="369297" y="29255"/>
                </a:lnTo>
                <a:lnTo>
                  <a:pt x="359570" y="75491"/>
                </a:lnTo>
                <a:lnTo>
                  <a:pt x="340360" y="117559"/>
                </a:lnTo>
                <a:lnTo>
                  <a:pt x="312883" y="154385"/>
                </a:lnTo>
                <a:lnTo>
                  <a:pt x="278350" y="184896"/>
                </a:lnTo>
                <a:lnTo>
                  <a:pt x="237977" y="208018"/>
                </a:lnTo>
                <a:lnTo>
                  <a:pt x="192975" y="222679"/>
                </a:lnTo>
                <a:lnTo>
                  <a:pt x="144561" y="227804"/>
                </a:lnTo>
                <a:lnTo>
                  <a:pt x="333582" y="227804"/>
                </a:lnTo>
                <a:lnTo>
                  <a:pt x="387870" y="169898"/>
                </a:lnTo>
                <a:lnTo>
                  <a:pt x="411407" y="129435"/>
                </a:lnTo>
                <a:lnTo>
                  <a:pt x="428148" y="85207"/>
                </a:lnTo>
                <a:lnTo>
                  <a:pt x="437368" y="37873"/>
                </a:lnTo>
                <a:lnTo>
                  <a:pt x="437054" y="35464"/>
                </a:lnTo>
                <a:lnTo>
                  <a:pt x="437054" y="32909"/>
                </a:lnTo>
                <a:lnTo>
                  <a:pt x="434399" y="19988"/>
                </a:lnTo>
                <a:lnTo>
                  <a:pt x="427168" y="9540"/>
                </a:lnTo>
                <a:lnTo>
                  <a:pt x="416465" y="2549"/>
                </a:lnTo>
                <a:lnTo>
                  <a:pt x="403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108432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39" y="70940"/>
                </a:moveTo>
                <a:lnTo>
                  <a:pt x="195491" y="70940"/>
                </a:lnTo>
                <a:lnTo>
                  <a:pt x="232415" y="74435"/>
                </a:lnTo>
                <a:lnTo>
                  <a:pt x="258785" y="84924"/>
                </a:lnTo>
                <a:lnTo>
                  <a:pt x="274604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125" y="179266"/>
                </a:lnTo>
                <a:lnTo>
                  <a:pt x="176393" y="181082"/>
                </a:lnTo>
                <a:lnTo>
                  <a:pt x="165925" y="182801"/>
                </a:lnTo>
                <a:lnTo>
                  <a:pt x="157702" y="184465"/>
                </a:lnTo>
                <a:lnTo>
                  <a:pt x="123193" y="189457"/>
                </a:lnTo>
                <a:lnTo>
                  <a:pt x="69589" y="203670"/>
                </a:lnTo>
                <a:lnTo>
                  <a:pt x="28443" y="230498"/>
                </a:lnTo>
                <a:lnTo>
                  <a:pt x="3168" y="279736"/>
                </a:lnTo>
                <a:lnTo>
                  <a:pt x="0" y="311330"/>
                </a:lnTo>
                <a:lnTo>
                  <a:pt x="2674" y="338511"/>
                </a:lnTo>
                <a:lnTo>
                  <a:pt x="23995" y="383416"/>
                </a:lnTo>
                <a:lnTo>
                  <a:pt x="63212" y="414254"/>
                </a:lnTo>
                <a:lnTo>
                  <a:pt x="112051" y="429209"/>
                </a:lnTo>
                <a:lnTo>
                  <a:pt x="140278" y="431075"/>
                </a:lnTo>
                <a:lnTo>
                  <a:pt x="183117" y="427977"/>
                </a:lnTo>
                <a:lnTo>
                  <a:pt x="220913" y="418674"/>
                </a:lnTo>
                <a:lnTo>
                  <a:pt x="253665" y="403153"/>
                </a:lnTo>
                <a:lnTo>
                  <a:pt x="281373" y="381401"/>
                </a:lnTo>
                <a:lnTo>
                  <a:pt x="408280" y="381401"/>
                </a:lnTo>
                <a:lnTo>
                  <a:pt x="40828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828" y="349120"/>
                </a:lnTo>
                <a:lnTo>
                  <a:pt x="91734" y="320327"/>
                </a:lnTo>
                <a:lnTo>
                  <a:pt x="89861" y="307362"/>
                </a:lnTo>
                <a:lnTo>
                  <a:pt x="94505" y="282148"/>
                </a:lnTo>
                <a:lnTo>
                  <a:pt x="108395" y="262465"/>
                </a:lnTo>
                <a:lnTo>
                  <a:pt x="131539" y="248281"/>
                </a:lnTo>
                <a:lnTo>
                  <a:pt x="163911" y="239605"/>
                </a:lnTo>
                <a:lnTo>
                  <a:pt x="200404" y="235225"/>
                </a:lnTo>
                <a:lnTo>
                  <a:pt x="230966" y="229948"/>
                </a:lnTo>
                <a:lnTo>
                  <a:pt x="255607" y="223788"/>
                </a:lnTo>
                <a:lnTo>
                  <a:pt x="274337" y="216757"/>
                </a:lnTo>
                <a:lnTo>
                  <a:pt x="364983" y="216757"/>
                </a:lnTo>
                <a:lnTo>
                  <a:pt x="364983" y="133388"/>
                </a:lnTo>
                <a:lnTo>
                  <a:pt x="364428" y="133388"/>
                </a:lnTo>
                <a:lnTo>
                  <a:pt x="364512" y="132833"/>
                </a:lnTo>
                <a:lnTo>
                  <a:pt x="364826" y="132205"/>
                </a:lnTo>
                <a:lnTo>
                  <a:pt x="364983" y="131619"/>
                </a:lnTo>
                <a:lnTo>
                  <a:pt x="364983" y="118991"/>
                </a:lnTo>
                <a:lnTo>
                  <a:pt x="361725" y="90497"/>
                </a:lnTo>
                <a:lnTo>
                  <a:pt x="354039" y="70940"/>
                </a:lnTo>
                <a:close/>
              </a:path>
              <a:path w="408305" h="431165">
                <a:moveTo>
                  <a:pt x="408280" y="381401"/>
                </a:moveTo>
                <a:lnTo>
                  <a:pt x="281373" y="381401"/>
                </a:lnTo>
                <a:lnTo>
                  <a:pt x="289342" y="403153"/>
                </a:lnTo>
                <a:lnTo>
                  <a:pt x="303691" y="418674"/>
                </a:lnTo>
                <a:lnTo>
                  <a:pt x="324430" y="427977"/>
                </a:lnTo>
                <a:lnTo>
                  <a:pt x="351570" y="431075"/>
                </a:lnTo>
                <a:lnTo>
                  <a:pt x="365442" y="430434"/>
                </a:lnTo>
                <a:lnTo>
                  <a:pt x="379513" y="428509"/>
                </a:lnTo>
                <a:lnTo>
                  <a:pt x="393790" y="425302"/>
                </a:lnTo>
                <a:lnTo>
                  <a:pt x="408280" y="420814"/>
                </a:lnTo>
                <a:lnTo>
                  <a:pt x="408280" y="381401"/>
                </a:lnTo>
                <a:close/>
              </a:path>
              <a:path w="408305" h="431165">
                <a:moveTo>
                  <a:pt x="364983" y="216757"/>
                </a:moveTo>
                <a:lnTo>
                  <a:pt x="274337" y="216757"/>
                </a:lnTo>
                <a:lnTo>
                  <a:pt x="274335" y="282159"/>
                </a:lnTo>
                <a:lnTo>
                  <a:pt x="272119" y="300446"/>
                </a:lnTo>
                <a:lnTo>
                  <a:pt x="238861" y="342827"/>
                </a:lnTo>
                <a:lnTo>
                  <a:pt x="191125" y="359092"/>
                </a:lnTo>
                <a:lnTo>
                  <a:pt x="173429" y="360177"/>
                </a:lnTo>
                <a:lnTo>
                  <a:pt x="377841" y="360177"/>
                </a:lnTo>
                <a:lnTo>
                  <a:pt x="372020" y="357779"/>
                </a:lnTo>
                <a:lnTo>
                  <a:pt x="368795" y="353088"/>
                </a:lnTo>
                <a:lnTo>
                  <a:pt x="366240" y="348334"/>
                </a:lnTo>
                <a:lnTo>
                  <a:pt x="365103" y="341220"/>
                </a:lnTo>
                <a:lnTo>
                  <a:pt x="364983" y="216757"/>
                </a:lnTo>
                <a:close/>
              </a:path>
              <a:path w="408305" h="431165">
                <a:moveTo>
                  <a:pt x="408280" y="358564"/>
                </a:moveTo>
                <a:lnTo>
                  <a:pt x="401945" y="359664"/>
                </a:lnTo>
                <a:lnTo>
                  <a:pt x="397736" y="360177"/>
                </a:lnTo>
                <a:lnTo>
                  <a:pt x="408280" y="360177"/>
                </a:lnTo>
                <a:lnTo>
                  <a:pt x="408280" y="358564"/>
                </a:lnTo>
                <a:close/>
              </a:path>
              <a:path w="408305" h="431165">
                <a:moveTo>
                  <a:pt x="200999" y="0"/>
                </a:moveTo>
                <a:lnTo>
                  <a:pt x="130852" y="7097"/>
                </a:lnTo>
                <a:lnTo>
                  <a:pt x="76458" y="28386"/>
                </a:lnTo>
                <a:lnTo>
                  <a:pt x="32754" y="72688"/>
                </a:lnTo>
                <a:lnTo>
                  <a:pt x="15067" y="136341"/>
                </a:lnTo>
                <a:lnTo>
                  <a:pt x="104844" y="136341"/>
                </a:lnTo>
                <a:lnTo>
                  <a:pt x="112881" y="107723"/>
                </a:lnTo>
                <a:lnTo>
                  <a:pt x="130672" y="87286"/>
                </a:lnTo>
                <a:lnTo>
                  <a:pt x="158211" y="75026"/>
                </a:lnTo>
                <a:lnTo>
                  <a:pt x="195491" y="70940"/>
                </a:lnTo>
                <a:lnTo>
                  <a:pt x="354039" y="70940"/>
                </a:lnTo>
                <a:lnTo>
                  <a:pt x="351956" y="65639"/>
                </a:lnTo>
                <a:lnTo>
                  <a:pt x="312911" y="26815"/>
                </a:lnTo>
                <a:lnTo>
                  <a:pt x="262853" y="6697"/>
                </a:lnTo>
                <a:lnTo>
                  <a:pt x="233404" y="1673"/>
                </a:lnTo>
                <a:lnTo>
                  <a:pt x="200999" y="0"/>
                </a:lnTo>
                <a:close/>
              </a:path>
              <a:path w="408305" h="431165">
                <a:moveTo>
                  <a:pt x="364983" y="132948"/>
                </a:moveTo>
                <a:lnTo>
                  <a:pt x="364742" y="133074"/>
                </a:lnTo>
                <a:lnTo>
                  <a:pt x="364627" y="133304"/>
                </a:lnTo>
                <a:lnTo>
                  <a:pt x="364428" y="133388"/>
                </a:lnTo>
                <a:lnTo>
                  <a:pt x="364983" y="133388"/>
                </a:lnTo>
                <a:lnTo>
                  <a:pt x="364983" y="132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6540875" y="894183"/>
            <a:ext cx="591185" cy="419100"/>
          </a:xfrm>
          <a:custGeom>
            <a:avLst/>
            <a:gdLst/>
            <a:ahLst/>
            <a:cxnLst/>
            <a:rect l="l" t="t" r="r" b="b"/>
            <a:pathLst>
              <a:path w="591184" h="419100">
                <a:moveTo>
                  <a:pt x="85180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92" y="418542"/>
                </a:lnTo>
                <a:lnTo>
                  <a:pt x="89892" y="176570"/>
                </a:lnTo>
                <a:lnTo>
                  <a:pt x="91571" y="153644"/>
                </a:lnTo>
                <a:lnTo>
                  <a:pt x="104973" y="114639"/>
                </a:lnTo>
                <a:lnTo>
                  <a:pt x="144837" y="77843"/>
                </a:lnTo>
                <a:lnTo>
                  <a:pt x="178926" y="70940"/>
                </a:lnTo>
                <a:lnTo>
                  <a:pt x="578431" y="70940"/>
                </a:lnTo>
                <a:lnTo>
                  <a:pt x="577094" y="67798"/>
                </a:lnTo>
                <a:lnTo>
                  <a:pt x="85180" y="67798"/>
                </a:lnTo>
                <a:lnTo>
                  <a:pt x="85180" y="11088"/>
                </a:lnTo>
                <a:close/>
              </a:path>
              <a:path w="591184" h="419100">
                <a:moveTo>
                  <a:pt x="427180" y="70940"/>
                </a:moveTo>
                <a:lnTo>
                  <a:pt x="178926" y="70940"/>
                </a:lnTo>
                <a:lnTo>
                  <a:pt x="197206" y="72268"/>
                </a:lnTo>
                <a:lnTo>
                  <a:pt x="212602" y="76254"/>
                </a:lnTo>
                <a:lnTo>
                  <a:pt x="241754" y="103955"/>
                </a:lnTo>
                <a:lnTo>
                  <a:pt x="250620" y="156864"/>
                </a:lnTo>
                <a:lnTo>
                  <a:pt x="250620" y="418542"/>
                </a:lnTo>
                <a:lnTo>
                  <a:pt x="340471" y="418542"/>
                </a:lnTo>
                <a:lnTo>
                  <a:pt x="340471" y="179753"/>
                </a:lnTo>
                <a:lnTo>
                  <a:pt x="345885" y="132143"/>
                </a:lnTo>
                <a:lnTo>
                  <a:pt x="362135" y="98139"/>
                </a:lnTo>
                <a:lnTo>
                  <a:pt x="389230" y="77739"/>
                </a:lnTo>
                <a:lnTo>
                  <a:pt x="427180" y="70940"/>
                </a:lnTo>
                <a:close/>
              </a:path>
              <a:path w="591184" h="419100">
                <a:moveTo>
                  <a:pt x="578431" y="70940"/>
                </a:moveTo>
                <a:lnTo>
                  <a:pt x="427180" y="70940"/>
                </a:lnTo>
                <a:lnTo>
                  <a:pt x="449148" y="72812"/>
                </a:lnTo>
                <a:lnTo>
                  <a:pt x="466980" y="78426"/>
                </a:lnTo>
                <a:lnTo>
                  <a:pt x="495054" y="113842"/>
                </a:lnTo>
                <a:lnTo>
                  <a:pt x="500514" y="153644"/>
                </a:lnTo>
                <a:lnTo>
                  <a:pt x="501199" y="418542"/>
                </a:lnTo>
                <a:lnTo>
                  <a:pt x="591050" y="418542"/>
                </a:lnTo>
                <a:lnTo>
                  <a:pt x="590948" y="136279"/>
                </a:lnTo>
                <a:lnTo>
                  <a:pt x="585596" y="87779"/>
                </a:lnTo>
                <a:lnTo>
                  <a:pt x="578431" y="70940"/>
                </a:lnTo>
                <a:close/>
              </a:path>
              <a:path w="591184" h="419100">
                <a:moveTo>
                  <a:pt x="212747" y="0"/>
                </a:moveTo>
                <a:lnTo>
                  <a:pt x="175371" y="4234"/>
                </a:lnTo>
                <a:lnTo>
                  <a:pt x="142042" y="16940"/>
                </a:lnTo>
                <a:lnTo>
                  <a:pt x="112734" y="38126"/>
                </a:lnTo>
                <a:lnTo>
                  <a:pt x="87421" y="67798"/>
                </a:lnTo>
                <a:lnTo>
                  <a:pt x="327058" y="67798"/>
                </a:lnTo>
                <a:lnTo>
                  <a:pt x="309871" y="38126"/>
                </a:lnTo>
                <a:lnTo>
                  <a:pt x="285090" y="16940"/>
                </a:lnTo>
                <a:lnTo>
                  <a:pt x="252716" y="4234"/>
                </a:lnTo>
                <a:lnTo>
                  <a:pt x="212747" y="0"/>
                </a:lnTo>
                <a:close/>
              </a:path>
              <a:path w="591184" h="419100">
                <a:moveTo>
                  <a:pt x="454708" y="0"/>
                </a:moveTo>
                <a:lnTo>
                  <a:pt x="417488" y="4234"/>
                </a:lnTo>
                <a:lnTo>
                  <a:pt x="383807" y="16940"/>
                </a:lnTo>
                <a:lnTo>
                  <a:pt x="353664" y="38126"/>
                </a:lnTo>
                <a:lnTo>
                  <a:pt x="327058" y="67798"/>
                </a:lnTo>
                <a:lnTo>
                  <a:pt x="577094" y="67798"/>
                </a:lnTo>
                <a:lnTo>
                  <a:pt x="569254" y="49375"/>
                </a:lnTo>
                <a:lnTo>
                  <a:pt x="541995" y="21940"/>
                </a:lnTo>
                <a:lnTo>
                  <a:pt x="503817" y="5484"/>
                </a:lnTo>
                <a:lnTo>
                  <a:pt x="454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7184205" y="905271"/>
            <a:ext cx="90170" cy="407670"/>
          </a:xfrm>
          <a:custGeom>
            <a:avLst/>
            <a:gdLst/>
            <a:ahLst/>
            <a:cxnLst/>
            <a:rect l="l" t="t" r="r" b="b"/>
            <a:pathLst>
              <a:path w="90169" h="407669">
                <a:moveTo>
                  <a:pt x="89777" y="0"/>
                </a:moveTo>
                <a:lnTo>
                  <a:pt x="0" y="0"/>
                </a:lnTo>
                <a:lnTo>
                  <a:pt x="0" y="407453"/>
                </a:lnTo>
                <a:lnTo>
                  <a:pt x="89777" y="407453"/>
                </a:lnTo>
                <a:lnTo>
                  <a:pt x="89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7184205" y="792568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77" y="0"/>
                </a:lnTo>
              </a:path>
            </a:pathLst>
          </a:custGeom>
          <a:ln w="85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7307638" y="894171"/>
            <a:ext cx="362585" cy="429895"/>
          </a:xfrm>
          <a:custGeom>
            <a:avLst/>
            <a:gdLst/>
            <a:ahLst/>
            <a:cxnLst/>
            <a:rect l="l" t="t" r="r" b="b"/>
            <a:pathLst>
              <a:path w="362584" h="429894">
                <a:moveTo>
                  <a:pt x="89861" y="287739"/>
                </a:moveTo>
                <a:lnTo>
                  <a:pt x="0" y="287739"/>
                </a:lnTo>
                <a:lnTo>
                  <a:pt x="3893" y="320427"/>
                </a:lnTo>
                <a:lnTo>
                  <a:pt x="30298" y="374003"/>
                </a:lnTo>
                <a:lnTo>
                  <a:pt x="78535" y="410077"/>
                </a:lnTo>
                <a:lnTo>
                  <a:pt x="142386" y="427421"/>
                </a:lnTo>
                <a:lnTo>
                  <a:pt x="180539" y="429589"/>
                </a:lnTo>
                <a:lnTo>
                  <a:pt x="215703" y="427715"/>
                </a:lnTo>
                <a:lnTo>
                  <a:pt x="277178" y="412718"/>
                </a:lnTo>
                <a:lnTo>
                  <a:pt x="329307" y="379907"/>
                </a:lnTo>
                <a:lnTo>
                  <a:pt x="345941" y="358606"/>
                </a:lnTo>
                <a:lnTo>
                  <a:pt x="182120" y="358606"/>
                </a:lnTo>
                <a:lnTo>
                  <a:pt x="144399" y="354182"/>
                </a:lnTo>
                <a:lnTo>
                  <a:pt x="116463" y="340901"/>
                </a:lnTo>
                <a:lnTo>
                  <a:pt x="98291" y="318757"/>
                </a:lnTo>
                <a:lnTo>
                  <a:pt x="89861" y="287739"/>
                </a:lnTo>
                <a:close/>
              </a:path>
              <a:path w="362584" h="429894">
                <a:moveTo>
                  <a:pt x="178926" y="0"/>
                </a:moveTo>
                <a:lnTo>
                  <a:pt x="117252" y="6312"/>
                </a:lnTo>
                <a:lnTo>
                  <a:pt x="66228" y="25245"/>
                </a:lnTo>
                <a:lnTo>
                  <a:pt x="23033" y="63490"/>
                </a:lnTo>
                <a:lnTo>
                  <a:pt x="8659" y="116718"/>
                </a:lnTo>
                <a:lnTo>
                  <a:pt x="11223" y="143058"/>
                </a:lnTo>
                <a:lnTo>
                  <a:pt x="31731" y="185983"/>
                </a:lnTo>
                <a:lnTo>
                  <a:pt x="65959" y="212723"/>
                </a:lnTo>
                <a:lnTo>
                  <a:pt x="110871" y="230075"/>
                </a:lnTo>
                <a:lnTo>
                  <a:pt x="203145" y="252261"/>
                </a:lnTo>
                <a:lnTo>
                  <a:pt x="221214" y="256791"/>
                </a:lnTo>
                <a:lnTo>
                  <a:pt x="261285" y="278241"/>
                </a:lnTo>
                <a:lnTo>
                  <a:pt x="272714" y="305048"/>
                </a:lnTo>
                <a:lnTo>
                  <a:pt x="267911" y="328497"/>
                </a:lnTo>
                <a:lnTo>
                  <a:pt x="251204" y="345232"/>
                </a:lnTo>
                <a:lnTo>
                  <a:pt x="222603" y="355265"/>
                </a:lnTo>
                <a:lnTo>
                  <a:pt x="182120" y="358606"/>
                </a:lnTo>
                <a:lnTo>
                  <a:pt x="345941" y="358606"/>
                </a:lnTo>
                <a:lnTo>
                  <a:pt x="347769" y="356266"/>
                </a:lnTo>
                <a:lnTo>
                  <a:pt x="358849" y="328675"/>
                </a:lnTo>
                <a:lnTo>
                  <a:pt x="362543" y="297142"/>
                </a:lnTo>
                <a:lnTo>
                  <a:pt x="359977" y="271497"/>
                </a:lnTo>
                <a:lnTo>
                  <a:pt x="339476" y="229353"/>
                </a:lnTo>
                <a:lnTo>
                  <a:pt x="304948" y="203001"/>
                </a:lnTo>
                <a:lnTo>
                  <a:pt x="259630" y="185657"/>
                </a:lnTo>
                <a:lnTo>
                  <a:pt x="196009" y="170628"/>
                </a:lnTo>
                <a:lnTo>
                  <a:pt x="169278" y="164547"/>
                </a:lnTo>
                <a:lnTo>
                  <a:pt x="122019" y="148488"/>
                </a:lnTo>
                <a:lnTo>
                  <a:pt x="98510" y="112750"/>
                </a:lnTo>
                <a:lnTo>
                  <a:pt x="103146" y="94478"/>
                </a:lnTo>
                <a:lnTo>
                  <a:pt x="117050" y="81425"/>
                </a:lnTo>
                <a:lnTo>
                  <a:pt x="140214" y="73593"/>
                </a:lnTo>
                <a:lnTo>
                  <a:pt x="172633" y="70982"/>
                </a:lnTo>
                <a:lnTo>
                  <a:pt x="332192" y="70982"/>
                </a:lnTo>
                <a:lnTo>
                  <a:pt x="331235" y="68832"/>
                </a:lnTo>
                <a:lnTo>
                  <a:pt x="291593" y="28428"/>
                </a:lnTo>
                <a:lnTo>
                  <a:pt x="241381" y="7107"/>
                </a:lnTo>
                <a:lnTo>
                  <a:pt x="211689" y="1776"/>
                </a:lnTo>
                <a:lnTo>
                  <a:pt x="178926" y="0"/>
                </a:lnTo>
                <a:close/>
              </a:path>
              <a:path w="362584" h="429894">
                <a:moveTo>
                  <a:pt x="332192" y="70982"/>
                </a:moveTo>
                <a:lnTo>
                  <a:pt x="172633" y="70982"/>
                </a:lnTo>
                <a:lnTo>
                  <a:pt x="204665" y="74380"/>
                </a:lnTo>
                <a:lnTo>
                  <a:pt x="229137" y="84573"/>
                </a:lnTo>
                <a:lnTo>
                  <a:pt x="246041" y="101559"/>
                </a:lnTo>
                <a:lnTo>
                  <a:pt x="255374" y="125336"/>
                </a:lnTo>
                <a:lnTo>
                  <a:pt x="349172" y="125336"/>
                </a:lnTo>
                <a:lnTo>
                  <a:pt x="342926" y="95087"/>
                </a:lnTo>
                <a:lnTo>
                  <a:pt x="332192" y="7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7698177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91" y="70940"/>
                </a:lnTo>
                <a:lnTo>
                  <a:pt x="232380" y="74435"/>
                </a:lnTo>
                <a:lnTo>
                  <a:pt x="258753" y="84924"/>
                </a:lnTo>
                <a:lnTo>
                  <a:pt x="274592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096" y="179266"/>
                </a:lnTo>
                <a:lnTo>
                  <a:pt x="176355" y="181082"/>
                </a:lnTo>
                <a:lnTo>
                  <a:pt x="165885" y="182801"/>
                </a:lnTo>
                <a:lnTo>
                  <a:pt x="157691" y="184465"/>
                </a:lnTo>
                <a:lnTo>
                  <a:pt x="123188" y="189457"/>
                </a:lnTo>
                <a:lnTo>
                  <a:pt x="69583" y="203670"/>
                </a:lnTo>
                <a:lnTo>
                  <a:pt x="28390" y="230498"/>
                </a:lnTo>
                <a:lnTo>
                  <a:pt x="3156" y="279736"/>
                </a:lnTo>
                <a:lnTo>
                  <a:pt x="0" y="311330"/>
                </a:lnTo>
                <a:lnTo>
                  <a:pt x="2661" y="338511"/>
                </a:lnTo>
                <a:lnTo>
                  <a:pt x="23942" y="383416"/>
                </a:lnTo>
                <a:lnTo>
                  <a:pt x="63153" y="414254"/>
                </a:lnTo>
                <a:lnTo>
                  <a:pt x="112035" y="429209"/>
                </a:lnTo>
                <a:lnTo>
                  <a:pt x="140309" y="431075"/>
                </a:lnTo>
                <a:lnTo>
                  <a:pt x="183131" y="427977"/>
                </a:lnTo>
                <a:lnTo>
                  <a:pt x="220922" y="418674"/>
                </a:lnTo>
                <a:lnTo>
                  <a:pt x="253684" y="403153"/>
                </a:lnTo>
                <a:lnTo>
                  <a:pt x="281415" y="381401"/>
                </a:lnTo>
                <a:lnTo>
                  <a:pt x="408270" y="381401"/>
                </a:lnTo>
                <a:lnTo>
                  <a:pt x="40827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786" y="349120"/>
                </a:lnTo>
                <a:lnTo>
                  <a:pt x="91733" y="320327"/>
                </a:lnTo>
                <a:lnTo>
                  <a:pt x="89861" y="307362"/>
                </a:lnTo>
                <a:lnTo>
                  <a:pt x="94501" y="282148"/>
                </a:lnTo>
                <a:lnTo>
                  <a:pt x="108394" y="262465"/>
                </a:lnTo>
                <a:lnTo>
                  <a:pt x="131570" y="248281"/>
                </a:lnTo>
                <a:lnTo>
                  <a:pt x="164026" y="239605"/>
                </a:lnTo>
                <a:lnTo>
                  <a:pt x="200397" y="235225"/>
                </a:lnTo>
                <a:lnTo>
                  <a:pt x="230911" y="229948"/>
                </a:lnTo>
                <a:lnTo>
                  <a:pt x="255540" y="223788"/>
                </a:lnTo>
                <a:lnTo>
                  <a:pt x="274253" y="216757"/>
                </a:lnTo>
                <a:lnTo>
                  <a:pt x="364941" y="216757"/>
                </a:lnTo>
                <a:lnTo>
                  <a:pt x="364941" y="118991"/>
                </a:lnTo>
                <a:lnTo>
                  <a:pt x="36168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70" y="381401"/>
                </a:moveTo>
                <a:lnTo>
                  <a:pt x="281415" y="381401"/>
                </a:lnTo>
                <a:lnTo>
                  <a:pt x="289316" y="403153"/>
                </a:lnTo>
                <a:lnTo>
                  <a:pt x="303634" y="418674"/>
                </a:lnTo>
                <a:lnTo>
                  <a:pt x="324361" y="427977"/>
                </a:lnTo>
                <a:lnTo>
                  <a:pt x="351486" y="431075"/>
                </a:lnTo>
                <a:lnTo>
                  <a:pt x="365399" y="430434"/>
                </a:lnTo>
                <a:lnTo>
                  <a:pt x="379513" y="428509"/>
                </a:lnTo>
                <a:lnTo>
                  <a:pt x="393809" y="425302"/>
                </a:lnTo>
                <a:lnTo>
                  <a:pt x="408270" y="420814"/>
                </a:lnTo>
                <a:lnTo>
                  <a:pt x="408270" y="381401"/>
                </a:lnTo>
                <a:close/>
              </a:path>
              <a:path w="408305" h="431165">
                <a:moveTo>
                  <a:pt x="364941" y="216757"/>
                </a:moveTo>
                <a:lnTo>
                  <a:pt x="274253" y="216757"/>
                </a:lnTo>
                <a:lnTo>
                  <a:pt x="274252" y="282159"/>
                </a:lnTo>
                <a:lnTo>
                  <a:pt x="272041" y="300446"/>
                </a:lnTo>
                <a:lnTo>
                  <a:pt x="238819" y="342827"/>
                </a:lnTo>
                <a:lnTo>
                  <a:pt x="191078" y="359092"/>
                </a:lnTo>
                <a:lnTo>
                  <a:pt x="173429" y="360177"/>
                </a:lnTo>
                <a:lnTo>
                  <a:pt x="377800" y="360177"/>
                </a:lnTo>
                <a:lnTo>
                  <a:pt x="372051" y="357779"/>
                </a:lnTo>
                <a:lnTo>
                  <a:pt x="368868" y="353088"/>
                </a:lnTo>
                <a:lnTo>
                  <a:pt x="366240" y="348334"/>
                </a:lnTo>
                <a:lnTo>
                  <a:pt x="365065" y="341220"/>
                </a:lnTo>
                <a:lnTo>
                  <a:pt x="364941" y="216757"/>
                </a:lnTo>
                <a:close/>
              </a:path>
              <a:path w="408305" h="431165">
                <a:moveTo>
                  <a:pt x="408270" y="358564"/>
                </a:moveTo>
                <a:lnTo>
                  <a:pt x="401977" y="359664"/>
                </a:lnTo>
                <a:lnTo>
                  <a:pt x="397778" y="360177"/>
                </a:lnTo>
                <a:lnTo>
                  <a:pt x="408270" y="360177"/>
                </a:lnTo>
                <a:lnTo>
                  <a:pt x="408270" y="358564"/>
                </a:lnTo>
                <a:close/>
              </a:path>
              <a:path w="408305" h="431165">
                <a:moveTo>
                  <a:pt x="201030" y="0"/>
                </a:moveTo>
                <a:lnTo>
                  <a:pt x="130909" y="7097"/>
                </a:lnTo>
                <a:lnTo>
                  <a:pt x="76573" y="28386"/>
                </a:lnTo>
                <a:lnTo>
                  <a:pt x="32662" y="72688"/>
                </a:lnTo>
                <a:lnTo>
                  <a:pt x="14941" y="136341"/>
                </a:lnTo>
                <a:lnTo>
                  <a:pt x="104844" y="136341"/>
                </a:lnTo>
                <a:lnTo>
                  <a:pt x="112875" y="107723"/>
                </a:lnTo>
                <a:lnTo>
                  <a:pt x="130657" y="87286"/>
                </a:lnTo>
                <a:lnTo>
                  <a:pt x="158193" y="75026"/>
                </a:lnTo>
                <a:lnTo>
                  <a:pt x="195491" y="70940"/>
                </a:lnTo>
                <a:lnTo>
                  <a:pt x="354012" y="70940"/>
                </a:lnTo>
                <a:lnTo>
                  <a:pt x="351931" y="65639"/>
                </a:lnTo>
                <a:lnTo>
                  <a:pt x="312911" y="26815"/>
                </a:lnTo>
                <a:lnTo>
                  <a:pt x="262857" y="6697"/>
                </a:lnTo>
                <a:lnTo>
                  <a:pt x="233406" y="1673"/>
                </a:lnTo>
                <a:lnTo>
                  <a:pt x="201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8130620" y="894183"/>
            <a:ext cx="358140" cy="419100"/>
          </a:xfrm>
          <a:custGeom>
            <a:avLst/>
            <a:gdLst/>
            <a:ahLst/>
            <a:cxnLst/>
            <a:rect l="l" t="t" r="r" b="b"/>
            <a:pathLst>
              <a:path w="358140" h="419100">
                <a:moveTo>
                  <a:pt x="85138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19" y="418542"/>
                </a:lnTo>
                <a:lnTo>
                  <a:pt x="89819" y="178183"/>
                </a:lnTo>
                <a:lnTo>
                  <a:pt x="91493" y="156248"/>
                </a:lnTo>
                <a:lnTo>
                  <a:pt x="104913" y="117985"/>
                </a:lnTo>
                <a:lnTo>
                  <a:pt x="131484" y="88243"/>
                </a:lnTo>
                <a:lnTo>
                  <a:pt x="167315" y="72863"/>
                </a:lnTo>
                <a:lnTo>
                  <a:pt x="171054" y="72521"/>
                </a:lnTo>
                <a:lnTo>
                  <a:pt x="86667" y="72521"/>
                </a:lnTo>
                <a:lnTo>
                  <a:pt x="85138" y="70940"/>
                </a:lnTo>
                <a:lnTo>
                  <a:pt x="85138" y="11088"/>
                </a:lnTo>
                <a:close/>
              </a:path>
              <a:path w="358140" h="419100">
                <a:moveTo>
                  <a:pt x="344185" y="70940"/>
                </a:moveTo>
                <a:lnTo>
                  <a:pt x="188318" y="70940"/>
                </a:lnTo>
                <a:lnTo>
                  <a:pt x="221981" y="76655"/>
                </a:lnTo>
                <a:lnTo>
                  <a:pt x="246468" y="93799"/>
                </a:lnTo>
                <a:lnTo>
                  <a:pt x="261792" y="122372"/>
                </a:lnTo>
                <a:lnTo>
                  <a:pt x="267960" y="162372"/>
                </a:lnTo>
                <a:lnTo>
                  <a:pt x="267960" y="418542"/>
                </a:lnTo>
                <a:lnTo>
                  <a:pt x="357852" y="418542"/>
                </a:lnTo>
                <a:lnTo>
                  <a:pt x="357852" y="138739"/>
                </a:lnTo>
                <a:lnTo>
                  <a:pt x="355428" y="106833"/>
                </a:lnTo>
                <a:lnTo>
                  <a:pt x="348162" y="78848"/>
                </a:lnTo>
                <a:lnTo>
                  <a:pt x="344185" y="70940"/>
                </a:lnTo>
                <a:close/>
              </a:path>
              <a:path w="358140" h="419100">
                <a:moveTo>
                  <a:pt x="213606" y="0"/>
                </a:moveTo>
                <a:lnTo>
                  <a:pt x="174610" y="4540"/>
                </a:lnTo>
                <a:lnTo>
                  <a:pt x="140449" y="18151"/>
                </a:lnTo>
                <a:lnTo>
                  <a:pt x="111132" y="40816"/>
                </a:lnTo>
                <a:lnTo>
                  <a:pt x="86667" y="72521"/>
                </a:lnTo>
                <a:lnTo>
                  <a:pt x="171054" y="72521"/>
                </a:lnTo>
                <a:lnTo>
                  <a:pt x="188318" y="70940"/>
                </a:lnTo>
                <a:lnTo>
                  <a:pt x="344185" y="70940"/>
                </a:lnTo>
                <a:lnTo>
                  <a:pt x="319152" y="34679"/>
                </a:lnTo>
                <a:lnTo>
                  <a:pt x="273890" y="8717"/>
                </a:lnTo>
                <a:lnTo>
                  <a:pt x="245613" y="2185"/>
                </a:lnTo>
                <a:lnTo>
                  <a:pt x="213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8515175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80" y="70940"/>
                </a:lnTo>
                <a:lnTo>
                  <a:pt x="232345" y="74435"/>
                </a:lnTo>
                <a:lnTo>
                  <a:pt x="258695" y="84924"/>
                </a:lnTo>
                <a:lnTo>
                  <a:pt x="274515" y="102409"/>
                </a:lnTo>
                <a:lnTo>
                  <a:pt x="279792" y="126896"/>
                </a:lnTo>
                <a:lnTo>
                  <a:pt x="277523" y="142357"/>
                </a:lnTo>
                <a:lnTo>
                  <a:pt x="243615" y="171020"/>
                </a:lnTo>
                <a:lnTo>
                  <a:pt x="189096" y="179266"/>
                </a:lnTo>
                <a:lnTo>
                  <a:pt x="176321" y="181082"/>
                </a:lnTo>
                <a:lnTo>
                  <a:pt x="165813" y="182801"/>
                </a:lnTo>
                <a:lnTo>
                  <a:pt x="157576" y="184465"/>
                </a:lnTo>
                <a:lnTo>
                  <a:pt x="123128" y="189457"/>
                </a:lnTo>
                <a:lnTo>
                  <a:pt x="69541" y="203670"/>
                </a:lnTo>
                <a:lnTo>
                  <a:pt x="28364" y="230498"/>
                </a:lnTo>
                <a:lnTo>
                  <a:pt x="3148" y="279736"/>
                </a:lnTo>
                <a:lnTo>
                  <a:pt x="0" y="311330"/>
                </a:lnTo>
                <a:lnTo>
                  <a:pt x="2649" y="338511"/>
                </a:lnTo>
                <a:lnTo>
                  <a:pt x="23902" y="383416"/>
                </a:lnTo>
                <a:lnTo>
                  <a:pt x="63145" y="414254"/>
                </a:lnTo>
                <a:lnTo>
                  <a:pt x="112033" y="429209"/>
                </a:lnTo>
                <a:lnTo>
                  <a:pt x="140309" y="431075"/>
                </a:lnTo>
                <a:lnTo>
                  <a:pt x="183083" y="427977"/>
                </a:lnTo>
                <a:lnTo>
                  <a:pt x="220853" y="418674"/>
                </a:lnTo>
                <a:lnTo>
                  <a:pt x="253614" y="403153"/>
                </a:lnTo>
                <a:lnTo>
                  <a:pt x="281363" y="381401"/>
                </a:lnTo>
                <a:lnTo>
                  <a:pt x="408228" y="381401"/>
                </a:lnTo>
                <a:lnTo>
                  <a:pt x="408228" y="360177"/>
                </a:lnTo>
                <a:lnTo>
                  <a:pt x="173376" y="360177"/>
                </a:lnTo>
                <a:lnTo>
                  <a:pt x="158484" y="359484"/>
                </a:lnTo>
                <a:lnTo>
                  <a:pt x="119776" y="349120"/>
                </a:lnTo>
                <a:lnTo>
                  <a:pt x="91753" y="320327"/>
                </a:lnTo>
                <a:lnTo>
                  <a:pt x="89892" y="307362"/>
                </a:lnTo>
                <a:lnTo>
                  <a:pt x="94519" y="282148"/>
                </a:lnTo>
                <a:lnTo>
                  <a:pt x="108380" y="262465"/>
                </a:lnTo>
                <a:lnTo>
                  <a:pt x="131517" y="248281"/>
                </a:lnTo>
                <a:lnTo>
                  <a:pt x="163942" y="239605"/>
                </a:lnTo>
                <a:lnTo>
                  <a:pt x="200357" y="235225"/>
                </a:lnTo>
                <a:lnTo>
                  <a:pt x="230902" y="229948"/>
                </a:lnTo>
                <a:lnTo>
                  <a:pt x="255564" y="223788"/>
                </a:lnTo>
                <a:lnTo>
                  <a:pt x="274326" y="216757"/>
                </a:lnTo>
                <a:lnTo>
                  <a:pt x="364973" y="216757"/>
                </a:lnTo>
                <a:lnTo>
                  <a:pt x="364973" y="118991"/>
                </a:lnTo>
                <a:lnTo>
                  <a:pt x="36170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28" y="381401"/>
                </a:moveTo>
                <a:lnTo>
                  <a:pt x="281363" y="381401"/>
                </a:lnTo>
                <a:lnTo>
                  <a:pt x="289313" y="403153"/>
                </a:lnTo>
                <a:lnTo>
                  <a:pt x="303660" y="418674"/>
                </a:lnTo>
                <a:lnTo>
                  <a:pt x="324400" y="427977"/>
                </a:lnTo>
                <a:lnTo>
                  <a:pt x="351528" y="431075"/>
                </a:lnTo>
                <a:lnTo>
                  <a:pt x="365400" y="430434"/>
                </a:lnTo>
                <a:lnTo>
                  <a:pt x="379477" y="428509"/>
                </a:lnTo>
                <a:lnTo>
                  <a:pt x="393756" y="425302"/>
                </a:lnTo>
                <a:lnTo>
                  <a:pt x="408228" y="420814"/>
                </a:lnTo>
                <a:lnTo>
                  <a:pt x="408228" y="381401"/>
                </a:lnTo>
                <a:close/>
              </a:path>
              <a:path w="408305" h="431165">
                <a:moveTo>
                  <a:pt x="364973" y="216757"/>
                </a:moveTo>
                <a:lnTo>
                  <a:pt x="274326" y="216757"/>
                </a:lnTo>
                <a:lnTo>
                  <a:pt x="274325" y="282159"/>
                </a:lnTo>
                <a:lnTo>
                  <a:pt x="272100" y="300446"/>
                </a:lnTo>
                <a:lnTo>
                  <a:pt x="238736" y="342827"/>
                </a:lnTo>
                <a:lnTo>
                  <a:pt x="191067" y="359092"/>
                </a:lnTo>
                <a:lnTo>
                  <a:pt x="173376" y="360177"/>
                </a:lnTo>
                <a:lnTo>
                  <a:pt x="377831" y="360177"/>
                </a:lnTo>
                <a:lnTo>
                  <a:pt x="371967" y="357779"/>
                </a:lnTo>
                <a:lnTo>
                  <a:pt x="368826" y="353088"/>
                </a:lnTo>
                <a:lnTo>
                  <a:pt x="366229" y="348334"/>
                </a:lnTo>
                <a:lnTo>
                  <a:pt x="365092" y="341220"/>
                </a:lnTo>
                <a:lnTo>
                  <a:pt x="364973" y="216757"/>
                </a:lnTo>
                <a:close/>
              </a:path>
              <a:path w="408305" h="431165">
                <a:moveTo>
                  <a:pt x="408228" y="358564"/>
                </a:moveTo>
                <a:lnTo>
                  <a:pt x="401903" y="359664"/>
                </a:lnTo>
                <a:lnTo>
                  <a:pt x="397809" y="360177"/>
                </a:lnTo>
                <a:lnTo>
                  <a:pt x="408228" y="360177"/>
                </a:lnTo>
                <a:lnTo>
                  <a:pt x="408228" y="358564"/>
                </a:lnTo>
                <a:close/>
              </a:path>
              <a:path w="408305" h="431165">
                <a:moveTo>
                  <a:pt x="200988" y="0"/>
                </a:moveTo>
                <a:lnTo>
                  <a:pt x="130814" y="7097"/>
                </a:lnTo>
                <a:lnTo>
                  <a:pt x="76479" y="28386"/>
                </a:lnTo>
                <a:lnTo>
                  <a:pt x="32721" y="72688"/>
                </a:lnTo>
                <a:lnTo>
                  <a:pt x="14941" y="136341"/>
                </a:lnTo>
                <a:lnTo>
                  <a:pt x="104876" y="136341"/>
                </a:lnTo>
                <a:lnTo>
                  <a:pt x="112878" y="107723"/>
                </a:lnTo>
                <a:lnTo>
                  <a:pt x="130640" y="87286"/>
                </a:lnTo>
                <a:lnTo>
                  <a:pt x="158170" y="75026"/>
                </a:lnTo>
                <a:lnTo>
                  <a:pt x="195480" y="70940"/>
                </a:lnTo>
                <a:lnTo>
                  <a:pt x="354012" y="70940"/>
                </a:lnTo>
                <a:lnTo>
                  <a:pt x="351926" y="65639"/>
                </a:lnTo>
                <a:lnTo>
                  <a:pt x="312870" y="26815"/>
                </a:lnTo>
                <a:lnTo>
                  <a:pt x="262827" y="6697"/>
                </a:lnTo>
                <a:lnTo>
                  <a:pt x="233377" y="1673"/>
                </a:lnTo>
                <a:lnTo>
                  <a:pt x="200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8947609" y="894183"/>
            <a:ext cx="239395" cy="419100"/>
          </a:xfrm>
          <a:custGeom>
            <a:avLst/>
            <a:gdLst/>
            <a:ahLst/>
            <a:cxnLst/>
            <a:rect l="l" t="t" r="r" b="b"/>
            <a:pathLst>
              <a:path w="239394" h="419100">
                <a:moveTo>
                  <a:pt x="84353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777" y="418542"/>
                </a:lnTo>
                <a:lnTo>
                  <a:pt x="89777" y="224663"/>
                </a:lnTo>
                <a:lnTo>
                  <a:pt x="91814" y="193644"/>
                </a:lnTo>
                <a:lnTo>
                  <a:pt x="108025" y="141589"/>
                </a:lnTo>
                <a:lnTo>
                  <a:pt x="138543" y="105083"/>
                </a:lnTo>
                <a:lnTo>
                  <a:pt x="169830" y="89861"/>
                </a:lnTo>
                <a:lnTo>
                  <a:pt x="84353" y="89861"/>
                </a:lnTo>
                <a:lnTo>
                  <a:pt x="84353" y="11088"/>
                </a:lnTo>
                <a:close/>
              </a:path>
              <a:path w="239394" h="419100">
                <a:moveTo>
                  <a:pt x="204883" y="0"/>
                </a:moveTo>
                <a:lnTo>
                  <a:pt x="166288" y="7103"/>
                </a:lnTo>
                <a:lnTo>
                  <a:pt x="129263" y="28397"/>
                </a:lnTo>
                <a:lnTo>
                  <a:pt x="100722" y="57562"/>
                </a:lnTo>
                <a:lnTo>
                  <a:pt x="85924" y="89861"/>
                </a:lnTo>
                <a:lnTo>
                  <a:pt x="169830" y="89861"/>
                </a:lnTo>
                <a:lnTo>
                  <a:pt x="177565" y="87357"/>
                </a:lnTo>
                <a:lnTo>
                  <a:pt x="200203" y="85138"/>
                </a:lnTo>
                <a:lnTo>
                  <a:pt x="238778" y="85138"/>
                </a:lnTo>
                <a:lnTo>
                  <a:pt x="238778" y="2397"/>
                </a:lnTo>
                <a:lnTo>
                  <a:pt x="217319" y="609"/>
                </a:lnTo>
                <a:lnTo>
                  <a:pt x="209969" y="153"/>
                </a:lnTo>
                <a:lnTo>
                  <a:pt x="204883" y="0"/>
                </a:lnTo>
                <a:close/>
              </a:path>
              <a:path w="239394" h="419100">
                <a:moveTo>
                  <a:pt x="238778" y="85138"/>
                </a:moveTo>
                <a:lnTo>
                  <a:pt x="200203" y="85138"/>
                </a:lnTo>
                <a:lnTo>
                  <a:pt x="209075" y="85382"/>
                </a:lnTo>
                <a:lnTo>
                  <a:pt x="218461" y="86117"/>
                </a:lnTo>
                <a:lnTo>
                  <a:pt x="228424" y="87357"/>
                </a:lnTo>
                <a:lnTo>
                  <a:pt x="238778" y="89075"/>
                </a:lnTo>
                <a:lnTo>
                  <a:pt x="238778" y="851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5737868" y="751739"/>
            <a:ext cx="391795" cy="561340"/>
          </a:xfrm>
          <a:custGeom>
            <a:avLst/>
            <a:gdLst/>
            <a:ahLst/>
            <a:cxnLst/>
            <a:rect l="l" t="t" r="r" b="b"/>
            <a:pathLst>
              <a:path w="391794" h="561340">
                <a:moveTo>
                  <a:pt x="391359" y="0"/>
                </a:moveTo>
                <a:lnTo>
                  <a:pt x="113609" y="0"/>
                </a:lnTo>
                <a:lnTo>
                  <a:pt x="112823" y="83"/>
                </a:lnTo>
                <a:lnTo>
                  <a:pt x="66992" y="5392"/>
                </a:lnTo>
                <a:lnTo>
                  <a:pt x="19127" y="38402"/>
                </a:lnTo>
                <a:lnTo>
                  <a:pt x="2089" y="88265"/>
                </a:lnTo>
                <a:lnTo>
                  <a:pt x="0" y="120970"/>
                </a:lnTo>
                <a:lnTo>
                  <a:pt x="115" y="560977"/>
                </a:lnTo>
                <a:lnTo>
                  <a:pt x="99295" y="560977"/>
                </a:lnTo>
                <a:lnTo>
                  <a:pt x="99295" y="311927"/>
                </a:lnTo>
                <a:lnTo>
                  <a:pt x="355769" y="311927"/>
                </a:lnTo>
                <a:lnTo>
                  <a:pt x="355769" y="231783"/>
                </a:lnTo>
                <a:lnTo>
                  <a:pt x="99295" y="231783"/>
                </a:lnTo>
                <a:lnTo>
                  <a:pt x="99295" y="84908"/>
                </a:lnTo>
                <a:lnTo>
                  <a:pt x="391359" y="84908"/>
                </a:lnTo>
                <a:lnTo>
                  <a:pt x="391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8828729" y="1432031"/>
            <a:ext cx="41275" cy="35560"/>
          </a:xfrm>
          <a:custGeom>
            <a:avLst/>
            <a:gdLst/>
            <a:ahLst/>
            <a:cxnLst/>
            <a:rect l="l" t="t" r="r" b="b"/>
            <a:pathLst>
              <a:path w="41275" h="35559">
                <a:moveTo>
                  <a:pt x="24030" y="0"/>
                </a:moveTo>
                <a:lnTo>
                  <a:pt x="0" y="0"/>
                </a:lnTo>
                <a:lnTo>
                  <a:pt x="0" y="35077"/>
                </a:lnTo>
                <a:lnTo>
                  <a:pt x="17580" y="35077"/>
                </a:lnTo>
                <a:lnTo>
                  <a:pt x="27852" y="33972"/>
                </a:lnTo>
                <a:lnTo>
                  <a:pt x="35188" y="30660"/>
                </a:lnTo>
                <a:lnTo>
                  <a:pt x="39589" y="25142"/>
                </a:lnTo>
                <a:lnTo>
                  <a:pt x="41056" y="17423"/>
                </a:lnTo>
                <a:lnTo>
                  <a:pt x="41056" y="11245"/>
                </a:lnTo>
                <a:lnTo>
                  <a:pt x="39056" y="6837"/>
                </a:lnTo>
                <a:lnTo>
                  <a:pt x="35161" y="4094"/>
                </a:lnTo>
                <a:lnTo>
                  <a:pt x="31109" y="1371"/>
                </a:lnTo>
                <a:lnTo>
                  <a:pt x="24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607436" y="1386379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74" y="3192"/>
                </a:lnTo>
                <a:lnTo>
                  <a:pt x="33150" y="39757"/>
                </a:lnTo>
                <a:lnTo>
                  <a:pt x="2471" y="150372"/>
                </a:lnTo>
                <a:lnTo>
                  <a:pt x="0" y="159461"/>
                </a:lnTo>
                <a:lnTo>
                  <a:pt x="1413" y="167324"/>
                </a:lnTo>
                <a:lnTo>
                  <a:pt x="6052" y="173219"/>
                </a:lnTo>
                <a:lnTo>
                  <a:pt x="10732" y="179010"/>
                </a:lnTo>
                <a:lnTo>
                  <a:pt x="18711" y="182266"/>
                </a:lnTo>
                <a:lnTo>
                  <a:pt x="3531808" y="182266"/>
                </a:lnTo>
                <a:lnTo>
                  <a:pt x="3549345" y="179080"/>
                </a:lnTo>
                <a:lnTo>
                  <a:pt x="3562913" y="171848"/>
                </a:lnTo>
                <a:lnTo>
                  <a:pt x="3400891" y="171848"/>
                </a:lnTo>
                <a:lnTo>
                  <a:pt x="3388444" y="170935"/>
                </a:lnTo>
                <a:lnTo>
                  <a:pt x="3381377" y="169450"/>
                </a:lnTo>
                <a:lnTo>
                  <a:pt x="3016808" y="169450"/>
                </a:lnTo>
                <a:lnTo>
                  <a:pt x="3016808" y="17695"/>
                </a:lnTo>
                <a:lnTo>
                  <a:pt x="3382089" y="17695"/>
                </a:lnTo>
                <a:lnTo>
                  <a:pt x="3390172" y="16080"/>
                </a:lnTo>
                <a:lnTo>
                  <a:pt x="3402660" y="15329"/>
                </a:lnTo>
                <a:lnTo>
                  <a:pt x="3617885" y="15329"/>
                </a:lnTo>
                <a:lnTo>
                  <a:pt x="3617816" y="14941"/>
                </a:lnTo>
                <a:lnTo>
                  <a:pt x="3613209" y="9004"/>
                </a:lnTo>
                <a:lnTo>
                  <a:pt x="3608570" y="3298"/>
                </a:lnTo>
                <a:lnTo>
                  <a:pt x="360082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12" y="43255"/>
                </a:moveTo>
                <a:lnTo>
                  <a:pt x="3398891" y="43255"/>
                </a:lnTo>
                <a:lnTo>
                  <a:pt x="3393425" y="44354"/>
                </a:lnTo>
                <a:lnTo>
                  <a:pt x="3389457" y="46752"/>
                </a:lnTo>
                <a:lnTo>
                  <a:pt x="3385446" y="49077"/>
                </a:lnTo>
                <a:lnTo>
                  <a:pt x="3383520" y="52061"/>
                </a:lnTo>
                <a:lnTo>
                  <a:pt x="3383520" y="55799"/>
                </a:lnTo>
                <a:lnTo>
                  <a:pt x="3417015" y="77663"/>
                </a:lnTo>
                <a:lnTo>
                  <a:pt x="3427839" y="82197"/>
                </a:lnTo>
                <a:lnTo>
                  <a:pt x="3459923" y="114359"/>
                </a:lnTo>
                <a:lnTo>
                  <a:pt x="3461174" y="125255"/>
                </a:lnTo>
                <a:lnTo>
                  <a:pt x="3460269" y="134513"/>
                </a:lnTo>
                <a:lnTo>
                  <a:pt x="3427942" y="168441"/>
                </a:lnTo>
                <a:lnTo>
                  <a:pt x="3400891" y="171848"/>
                </a:lnTo>
                <a:lnTo>
                  <a:pt x="3562913" y="171848"/>
                </a:lnTo>
                <a:lnTo>
                  <a:pt x="3565523" y="170456"/>
                </a:lnTo>
                <a:lnTo>
                  <a:pt x="3578440" y="157798"/>
                </a:lnTo>
                <a:lnTo>
                  <a:pt x="3586194" y="142508"/>
                </a:lnTo>
                <a:lnTo>
                  <a:pt x="3609766" y="57254"/>
                </a:lnTo>
                <a:lnTo>
                  <a:pt x="3454177" y="57254"/>
                </a:lnTo>
                <a:lnTo>
                  <a:pt x="3439875" y="51118"/>
                </a:lnTo>
                <a:lnTo>
                  <a:pt x="3427046" y="46744"/>
                </a:lnTo>
                <a:lnTo>
                  <a:pt x="3415691" y="44126"/>
                </a:lnTo>
                <a:lnTo>
                  <a:pt x="3405812" y="43255"/>
                </a:lnTo>
                <a:close/>
              </a:path>
              <a:path w="3619500" h="182880">
                <a:moveTo>
                  <a:pt x="3183431" y="17695"/>
                </a:moveTo>
                <a:lnTo>
                  <a:pt x="3128019" y="17695"/>
                </a:lnTo>
                <a:lnTo>
                  <a:pt x="3128019" y="45653"/>
                </a:lnTo>
                <a:lnTo>
                  <a:pt x="3054755" y="45653"/>
                </a:lnTo>
                <a:lnTo>
                  <a:pt x="3054755" y="77505"/>
                </a:lnTo>
                <a:lnTo>
                  <a:pt x="3124449" y="77505"/>
                </a:lnTo>
                <a:lnTo>
                  <a:pt x="3124449" y="105431"/>
                </a:lnTo>
                <a:lnTo>
                  <a:pt x="3054755" y="105431"/>
                </a:lnTo>
                <a:lnTo>
                  <a:pt x="3054755" y="141566"/>
                </a:lnTo>
                <a:lnTo>
                  <a:pt x="3129789" y="141566"/>
                </a:lnTo>
                <a:lnTo>
                  <a:pt x="3129789" y="169450"/>
                </a:lnTo>
                <a:lnTo>
                  <a:pt x="3183431" y="169450"/>
                </a:lnTo>
                <a:lnTo>
                  <a:pt x="3183431" y="17695"/>
                </a:lnTo>
                <a:close/>
              </a:path>
              <a:path w="3619500" h="182880">
                <a:moveTo>
                  <a:pt x="3382089" y="17695"/>
                </a:moveTo>
                <a:lnTo>
                  <a:pt x="3249890" y="17695"/>
                </a:lnTo>
                <a:lnTo>
                  <a:pt x="3261555" y="18536"/>
                </a:lnTo>
                <a:lnTo>
                  <a:pt x="3271789" y="21058"/>
                </a:lnTo>
                <a:lnTo>
                  <a:pt x="3300675" y="54009"/>
                </a:lnTo>
                <a:lnTo>
                  <a:pt x="3301522" y="62877"/>
                </a:lnTo>
                <a:lnTo>
                  <a:pt x="3300702" y="71876"/>
                </a:lnTo>
                <a:lnTo>
                  <a:pt x="3272587" y="105269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50"/>
                </a:lnTo>
                <a:lnTo>
                  <a:pt x="3381377" y="169450"/>
                </a:lnTo>
                <a:lnTo>
                  <a:pt x="3375448" y="168204"/>
                </a:lnTo>
                <a:lnTo>
                  <a:pt x="3361904" y="163667"/>
                </a:lnTo>
                <a:lnTo>
                  <a:pt x="3347814" y="157335"/>
                </a:lnTo>
                <a:lnTo>
                  <a:pt x="3347814" y="124739"/>
                </a:lnTo>
                <a:lnTo>
                  <a:pt x="3420262" y="124739"/>
                </a:lnTo>
                <a:lnTo>
                  <a:pt x="3416719" y="120729"/>
                </a:lnTo>
                <a:lnTo>
                  <a:pt x="3410059" y="116321"/>
                </a:lnTo>
                <a:lnTo>
                  <a:pt x="3400744" y="112038"/>
                </a:lnTo>
                <a:lnTo>
                  <a:pt x="3377415" y="102750"/>
                </a:lnTo>
                <a:lnTo>
                  <a:pt x="3371834" y="10043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00" y="22039"/>
                </a:lnTo>
                <a:lnTo>
                  <a:pt x="3378952" y="18322"/>
                </a:lnTo>
                <a:lnTo>
                  <a:pt x="3382089" y="17695"/>
                </a:lnTo>
                <a:close/>
              </a:path>
              <a:path w="3619500" h="182880">
                <a:moveTo>
                  <a:pt x="3420262" y="124739"/>
                </a:moveTo>
                <a:lnTo>
                  <a:pt x="3347814" y="124739"/>
                </a:lnTo>
                <a:lnTo>
                  <a:pt x="3355718" y="129645"/>
                </a:lnTo>
                <a:lnTo>
                  <a:pt x="3390556" y="143932"/>
                </a:lnTo>
                <a:lnTo>
                  <a:pt x="3398535" y="143932"/>
                </a:lnTo>
                <a:lnTo>
                  <a:pt x="3408831" y="143049"/>
                </a:lnTo>
                <a:lnTo>
                  <a:pt x="3416180" y="140406"/>
                </a:lnTo>
                <a:lnTo>
                  <a:pt x="3420585" y="136016"/>
                </a:lnTo>
                <a:lnTo>
                  <a:pt x="3422052" y="129891"/>
                </a:lnTo>
                <a:lnTo>
                  <a:pt x="3420718" y="125255"/>
                </a:lnTo>
                <a:lnTo>
                  <a:pt x="3420262" y="124739"/>
                </a:lnTo>
                <a:close/>
              </a:path>
              <a:path w="3619500" h="182880">
                <a:moveTo>
                  <a:pt x="3617885" y="15329"/>
                </a:moveTo>
                <a:lnTo>
                  <a:pt x="3402660" y="15329"/>
                </a:lnTo>
                <a:lnTo>
                  <a:pt x="3415307" y="16083"/>
                </a:lnTo>
                <a:lnTo>
                  <a:pt x="3428112" y="18347"/>
                </a:lnTo>
                <a:lnTo>
                  <a:pt x="3441071" y="22123"/>
                </a:lnTo>
                <a:lnTo>
                  <a:pt x="3454177" y="27412"/>
                </a:lnTo>
                <a:lnTo>
                  <a:pt x="3454177" y="57254"/>
                </a:lnTo>
                <a:lnTo>
                  <a:pt x="3609766" y="57254"/>
                </a:lnTo>
                <a:lnTo>
                  <a:pt x="3619230" y="22920"/>
                </a:lnTo>
                <a:lnTo>
                  <a:pt x="361788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607430" y="1386387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80" y="3192"/>
                </a:lnTo>
                <a:lnTo>
                  <a:pt x="33150" y="39757"/>
                </a:lnTo>
                <a:lnTo>
                  <a:pt x="2481" y="150372"/>
                </a:lnTo>
                <a:lnTo>
                  <a:pt x="0" y="159450"/>
                </a:lnTo>
                <a:lnTo>
                  <a:pt x="1424" y="167324"/>
                </a:lnTo>
                <a:lnTo>
                  <a:pt x="6052" y="173209"/>
                </a:lnTo>
                <a:lnTo>
                  <a:pt x="10743" y="178999"/>
                </a:lnTo>
                <a:lnTo>
                  <a:pt x="18721" y="182256"/>
                </a:lnTo>
                <a:lnTo>
                  <a:pt x="3531819" y="182256"/>
                </a:lnTo>
                <a:lnTo>
                  <a:pt x="3549350" y="179069"/>
                </a:lnTo>
                <a:lnTo>
                  <a:pt x="3562896" y="171848"/>
                </a:lnTo>
                <a:lnTo>
                  <a:pt x="3400901" y="171848"/>
                </a:lnTo>
                <a:lnTo>
                  <a:pt x="3388453" y="170935"/>
                </a:lnTo>
                <a:lnTo>
                  <a:pt x="3381335" y="169439"/>
                </a:lnTo>
                <a:lnTo>
                  <a:pt x="3016819" y="169439"/>
                </a:lnTo>
                <a:lnTo>
                  <a:pt x="3016819" y="17695"/>
                </a:lnTo>
                <a:lnTo>
                  <a:pt x="3382078" y="17695"/>
                </a:lnTo>
                <a:lnTo>
                  <a:pt x="3390182" y="16078"/>
                </a:lnTo>
                <a:lnTo>
                  <a:pt x="3402671" y="15329"/>
                </a:lnTo>
                <a:lnTo>
                  <a:pt x="3617895" y="15329"/>
                </a:lnTo>
                <a:lnTo>
                  <a:pt x="3617827" y="14941"/>
                </a:lnTo>
                <a:lnTo>
                  <a:pt x="3613219" y="8994"/>
                </a:lnTo>
                <a:lnTo>
                  <a:pt x="3608581" y="3298"/>
                </a:lnTo>
                <a:lnTo>
                  <a:pt x="360083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23" y="43244"/>
                </a:moveTo>
                <a:lnTo>
                  <a:pt x="3398901" y="43244"/>
                </a:lnTo>
                <a:lnTo>
                  <a:pt x="3393435" y="44354"/>
                </a:lnTo>
                <a:lnTo>
                  <a:pt x="3389467" y="46742"/>
                </a:lnTo>
                <a:lnTo>
                  <a:pt x="3385446" y="49077"/>
                </a:lnTo>
                <a:lnTo>
                  <a:pt x="3383530" y="52050"/>
                </a:lnTo>
                <a:lnTo>
                  <a:pt x="3383530" y="55788"/>
                </a:lnTo>
                <a:lnTo>
                  <a:pt x="3417026" y="77657"/>
                </a:lnTo>
                <a:lnTo>
                  <a:pt x="3427849" y="82189"/>
                </a:lnTo>
                <a:lnTo>
                  <a:pt x="3459932" y="114349"/>
                </a:lnTo>
                <a:lnTo>
                  <a:pt x="3461184" y="125244"/>
                </a:lnTo>
                <a:lnTo>
                  <a:pt x="3460280" y="134508"/>
                </a:lnTo>
                <a:lnTo>
                  <a:pt x="3427953" y="168439"/>
                </a:lnTo>
                <a:lnTo>
                  <a:pt x="3400901" y="171848"/>
                </a:lnTo>
                <a:lnTo>
                  <a:pt x="3562896" y="171848"/>
                </a:lnTo>
                <a:lnTo>
                  <a:pt x="3565526" y="170446"/>
                </a:lnTo>
                <a:lnTo>
                  <a:pt x="3578444" y="157788"/>
                </a:lnTo>
                <a:lnTo>
                  <a:pt x="3586204" y="142498"/>
                </a:lnTo>
                <a:lnTo>
                  <a:pt x="3609766" y="57254"/>
                </a:lnTo>
                <a:lnTo>
                  <a:pt x="3454188" y="57254"/>
                </a:lnTo>
                <a:lnTo>
                  <a:pt x="3439885" y="51112"/>
                </a:lnTo>
                <a:lnTo>
                  <a:pt x="3427056" y="46735"/>
                </a:lnTo>
                <a:lnTo>
                  <a:pt x="3415702" y="44115"/>
                </a:lnTo>
                <a:lnTo>
                  <a:pt x="3405823" y="43244"/>
                </a:lnTo>
                <a:close/>
              </a:path>
              <a:path w="3619500" h="182880">
                <a:moveTo>
                  <a:pt x="3183442" y="17695"/>
                </a:moveTo>
                <a:lnTo>
                  <a:pt x="3128030" y="17695"/>
                </a:lnTo>
                <a:lnTo>
                  <a:pt x="3128030" y="45653"/>
                </a:lnTo>
                <a:lnTo>
                  <a:pt x="3054765" y="45653"/>
                </a:lnTo>
                <a:lnTo>
                  <a:pt x="3054765" y="77505"/>
                </a:lnTo>
                <a:lnTo>
                  <a:pt x="3124449" y="77505"/>
                </a:lnTo>
                <a:lnTo>
                  <a:pt x="3124449" y="105420"/>
                </a:lnTo>
                <a:lnTo>
                  <a:pt x="3054765" y="105420"/>
                </a:lnTo>
                <a:lnTo>
                  <a:pt x="3054765" y="141555"/>
                </a:lnTo>
                <a:lnTo>
                  <a:pt x="3129799" y="141555"/>
                </a:lnTo>
                <a:lnTo>
                  <a:pt x="3129799" y="169439"/>
                </a:lnTo>
                <a:lnTo>
                  <a:pt x="3183442" y="169439"/>
                </a:lnTo>
                <a:lnTo>
                  <a:pt x="3183442" y="17695"/>
                </a:lnTo>
                <a:close/>
              </a:path>
              <a:path w="3619500" h="182880">
                <a:moveTo>
                  <a:pt x="3382078" y="17695"/>
                </a:moveTo>
                <a:lnTo>
                  <a:pt x="3249901" y="17695"/>
                </a:lnTo>
                <a:lnTo>
                  <a:pt x="3261560" y="18534"/>
                </a:lnTo>
                <a:lnTo>
                  <a:pt x="3271790" y="21053"/>
                </a:lnTo>
                <a:lnTo>
                  <a:pt x="3300685" y="54000"/>
                </a:lnTo>
                <a:lnTo>
                  <a:pt x="3301532" y="62867"/>
                </a:lnTo>
                <a:lnTo>
                  <a:pt x="3300713" y="71867"/>
                </a:lnTo>
                <a:lnTo>
                  <a:pt x="3272588" y="105267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39"/>
                </a:lnTo>
                <a:lnTo>
                  <a:pt x="3381335" y="169439"/>
                </a:lnTo>
                <a:lnTo>
                  <a:pt x="3375454" y="168204"/>
                </a:lnTo>
                <a:lnTo>
                  <a:pt x="3361910" y="163667"/>
                </a:lnTo>
                <a:lnTo>
                  <a:pt x="3347824" y="157335"/>
                </a:lnTo>
                <a:lnTo>
                  <a:pt x="3347824" y="124729"/>
                </a:lnTo>
                <a:lnTo>
                  <a:pt x="3420273" y="124729"/>
                </a:lnTo>
                <a:lnTo>
                  <a:pt x="3416728" y="120718"/>
                </a:lnTo>
                <a:lnTo>
                  <a:pt x="3410065" y="116310"/>
                </a:lnTo>
                <a:lnTo>
                  <a:pt x="3400744" y="112028"/>
                </a:lnTo>
                <a:lnTo>
                  <a:pt x="3377425" y="102750"/>
                </a:lnTo>
                <a:lnTo>
                  <a:pt x="3371844" y="10042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10" y="22030"/>
                </a:lnTo>
                <a:lnTo>
                  <a:pt x="3378962" y="18317"/>
                </a:lnTo>
                <a:lnTo>
                  <a:pt x="3382078" y="17695"/>
                </a:lnTo>
                <a:close/>
              </a:path>
              <a:path w="3619500" h="182880">
                <a:moveTo>
                  <a:pt x="3420273" y="124729"/>
                </a:moveTo>
                <a:lnTo>
                  <a:pt x="3347824" y="124729"/>
                </a:lnTo>
                <a:lnTo>
                  <a:pt x="3355729" y="129636"/>
                </a:lnTo>
                <a:lnTo>
                  <a:pt x="3390566" y="143922"/>
                </a:lnTo>
                <a:lnTo>
                  <a:pt x="3398545" y="143922"/>
                </a:lnTo>
                <a:lnTo>
                  <a:pt x="3408842" y="143038"/>
                </a:lnTo>
                <a:lnTo>
                  <a:pt x="3416190" y="140396"/>
                </a:lnTo>
                <a:lnTo>
                  <a:pt x="3420595" y="136006"/>
                </a:lnTo>
                <a:lnTo>
                  <a:pt x="3422063" y="129880"/>
                </a:lnTo>
                <a:lnTo>
                  <a:pt x="3420728" y="125244"/>
                </a:lnTo>
                <a:lnTo>
                  <a:pt x="3420273" y="124729"/>
                </a:lnTo>
                <a:close/>
              </a:path>
              <a:path w="3619500" h="182880">
                <a:moveTo>
                  <a:pt x="3617895" y="15329"/>
                </a:moveTo>
                <a:lnTo>
                  <a:pt x="3402671" y="15329"/>
                </a:lnTo>
                <a:lnTo>
                  <a:pt x="3415316" y="16081"/>
                </a:lnTo>
                <a:lnTo>
                  <a:pt x="3428119" y="18342"/>
                </a:lnTo>
                <a:lnTo>
                  <a:pt x="3441077" y="22114"/>
                </a:lnTo>
                <a:lnTo>
                  <a:pt x="3454188" y="27402"/>
                </a:lnTo>
                <a:lnTo>
                  <a:pt x="3454188" y="57254"/>
                </a:lnTo>
                <a:lnTo>
                  <a:pt x="3609766" y="57254"/>
                </a:lnTo>
                <a:lnTo>
                  <a:pt x="3619230" y="22958"/>
                </a:lnTo>
                <a:lnTo>
                  <a:pt x="361789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874042" y="10351675"/>
            <a:ext cx="1301750" cy="40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29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.0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6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.2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1</a:t>
            </a:r>
            <a:endParaRPr sz="3100" dirty="0">
              <a:latin typeface="Calibri-Light"/>
              <a:cs typeface="Calibri-Light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75806DA-0395-46A6-B1D2-4D0E0022A7D1}"/>
              </a:ext>
            </a:extLst>
          </p:cNvPr>
          <p:cNvSpPr txBox="1">
            <a:spLocks/>
          </p:cNvSpPr>
          <p:nvPr/>
        </p:nvSpPr>
        <p:spPr>
          <a:xfrm>
            <a:off x="9656490" y="6950075"/>
            <a:ext cx="11506200" cy="33618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Rendición de Cuenta 2020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Zonal Eje Cafetero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Caldas</a:t>
            </a:r>
            <a:endParaRPr lang="es-ES_tradnl" sz="7200" b="0" kern="0" spc="-40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6DA9B66-EAE7-4094-B6E9-9FD65781CDDB}"/>
              </a:ext>
            </a:extLst>
          </p:cNvPr>
          <p:cNvSpPr txBox="1">
            <a:spLocks/>
          </p:cNvSpPr>
          <p:nvPr/>
        </p:nvSpPr>
        <p:spPr>
          <a:xfrm>
            <a:off x="2472703" y="1386949"/>
            <a:ext cx="5480779" cy="1211312"/>
          </a:xfrm>
          <a:prstGeom prst="rect">
            <a:avLst/>
          </a:prstGeom>
        </p:spPr>
        <p:txBody>
          <a:bodyPr vert="horz" lIns="201041" tIns="100521" rIns="201041" bIns="10052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>
              <a:defRPr/>
            </a:pPr>
            <a:r>
              <a:rPr lang="es-ES" sz="3200" b="1" dirty="0">
                <a:solidFill>
                  <a:prstClr val="black"/>
                </a:solidFill>
                <a:latin typeface="Calibri" panose="020F0502020204030204"/>
              </a:rPr>
              <a:t>Oficina calle 65 #23B-65</a:t>
            </a:r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06A54686-4259-45A2-8641-6CE1B8D5B5DD}"/>
              </a:ext>
            </a:extLst>
          </p:cNvPr>
          <p:cNvSpPr txBox="1">
            <a:spLocks/>
          </p:cNvSpPr>
          <p:nvPr/>
        </p:nvSpPr>
        <p:spPr>
          <a:xfrm>
            <a:off x="4471356" y="2432133"/>
            <a:ext cx="5962665" cy="995389"/>
          </a:xfrm>
          <a:prstGeom prst="rect">
            <a:avLst/>
          </a:prstGeom>
        </p:spPr>
        <p:txBody>
          <a:bodyPr numCol="3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3923">
              <a:buNone/>
            </a:pPr>
            <a:r>
              <a:rPr lang="es-CO" sz="1979" b="1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  <a:p>
            <a:pPr marL="565442" indent="-565442" defTabSz="753923"/>
            <a:endParaRPr lang="es-CO" sz="1979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3399706-A11F-42DB-AA82-D18CD1731565}"/>
              </a:ext>
            </a:extLst>
          </p:cNvPr>
          <p:cNvSpPr/>
          <p:nvPr/>
        </p:nvSpPr>
        <p:spPr>
          <a:xfrm rot="10800000" flipV="1">
            <a:off x="9326743" y="5346967"/>
            <a:ext cx="5366271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Tramites de Autorizaciones, 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Transcripción de Incapacidades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Servicios Comerciales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Orientación en General.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550DBD4-D939-49A7-AA18-0A93E50FBFE8}"/>
              </a:ext>
            </a:extLst>
          </p:cNvPr>
          <p:cNvSpPr txBox="1">
            <a:spLocks/>
          </p:cNvSpPr>
          <p:nvPr/>
        </p:nvSpPr>
        <p:spPr>
          <a:xfrm>
            <a:off x="9587614" y="3753488"/>
            <a:ext cx="5105400" cy="801641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>
              <a:defRPr/>
            </a:pPr>
            <a:r>
              <a:rPr lang="es-ES" sz="3200" dirty="0">
                <a:solidFill>
                  <a:prstClr val="black"/>
                </a:solidFill>
                <a:latin typeface="Calibri" panose="020F0502020204030204"/>
              </a:rPr>
              <a:t>SERVICIOS EN MANIZALES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BE6055-4BE9-44A5-ADFD-B11297072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210" y="5754080"/>
            <a:ext cx="2329764" cy="2329764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944D5347-3D69-4CBA-9B65-C72CC0B1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215" y="83683"/>
            <a:ext cx="7469929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_tradnl" sz="6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Oficina de Atención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CC35C46-EF20-446E-9B19-FD2609AF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pic>
        <p:nvPicPr>
          <p:cNvPr id="17" name="Imagen 16" descr="Imagen que contiene exterior, edificio, camino, calle&#10;&#10;Descripción generada automáticamente">
            <a:extLst>
              <a:ext uri="{FF2B5EF4-FFF2-40B4-BE49-F238E27FC236}">
                <a16:creationId xmlns:a16="http://schemas.microsoft.com/office/drawing/2014/main" id="{A7DF5102-FFCE-4170-8A98-5AF117C39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06" y="2929827"/>
            <a:ext cx="5076825" cy="73628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DE5CC30-5558-49BA-9412-C33BBAA64AC6}"/>
              </a:ext>
            </a:extLst>
          </p:cNvPr>
          <p:cNvSpPr txBox="1"/>
          <p:nvPr/>
        </p:nvSpPr>
        <p:spPr>
          <a:xfrm>
            <a:off x="9621292" y="8584829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+mj-lt"/>
              </a:rPr>
              <a:t>2 Consultoras integrales</a:t>
            </a:r>
            <a:endParaRPr lang="es-CO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sultado de imagen de icono lenguaje de señas png">
            <a:extLst>
              <a:ext uri="{FF2B5EF4-FFF2-40B4-BE49-F238E27FC236}">
                <a16:creationId xmlns:a16="http://schemas.microsoft.com/office/drawing/2014/main" id="{6DDF4AF2-7C3F-4A94-85FA-1729F71C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226" y="2391343"/>
            <a:ext cx="4300501" cy="43005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icono edificios png">
            <a:extLst>
              <a:ext uri="{FF2B5EF4-FFF2-40B4-BE49-F238E27FC236}">
                <a16:creationId xmlns:a16="http://schemas.microsoft.com/office/drawing/2014/main" id="{9121DE87-606C-4EBE-96DB-54D031A3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13" y="2631905"/>
            <a:ext cx="4711898" cy="43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0" y="346945"/>
            <a:ext cx="15648425" cy="2424010"/>
          </a:xfrm>
          <a:prstGeom prst="rect">
            <a:avLst/>
          </a:prstGeom>
        </p:spPr>
        <p:txBody>
          <a:bodyPr vert="horz" lIns="201041" tIns="100521" rIns="201041" bIns="10052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/>
            <a:r>
              <a:rPr lang="es-CO" sz="5277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Canales de Atención Prioritarios, diferencial y/o Preferencial</a:t>
            </a:r>
            <a:endParaRPr lang="es-ES" sz="5277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59" name="Marcador de número de diapositiva 1">
            <a:extLst>
              <a:ext uri="{FF2B5EF4-FFF2-40B4-BE49-F238E27FC236}">
                <a16:creationId xmlns:a16="http://schemas.microsoft.com/office/drawing/2014/main" id="{EE5245A3-A603-406B-88AA-4706FB40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32390" y="10523331"/>
            <a:ext cx="4690957" cy="602076"/>
          </a:xfrm>
        </p:spPr>
        <p:txBody>
          <a:bodyPr/>
          <a:lstStyle/>
          <a:p>
            <a:pPr defTabSz="2010362"/>
            <a:fld id="{1C9D59AE-C303-4FA7-9F32-A84204128A98}" type="slidenum">
              <a:rPr lang="es-ES" altLang="es-CO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010362"/>
              <a:t>11</a:t>
            </a:fld>
            <a:endParaRPr lang="es-ES" alt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DF8AFD1-15BA-458F-A7B8-E04BF1CF8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9137" y="10402276"/>
            <a:ext cx="6202062" cy="858499"/>
          </a:xfrm>
        </p:spPr>
        <p:txBody>
          <a:bodyPr>
            <a:noAutofit/>
          </a:bodyPr>
          <a:lstStyle/>
          <a:p>
            <a:pPr algn="l"/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Gestión</a:t>
            </a:r>
            <a:r>
              <a:rPr lang="es-CO" sz="2419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Satisfacción de Usuarios</a:t>
            </a:r>
            <a:endParaRPr lang="es-ES" sz="2638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Resultado de imagen de icono atención al cliente png">
            <a:extLst>
              <a:ext uri="{FF2B5EF4-FFF2-40B4-BE49-F238E27FC236}">
                <a16:creationId xmlns:a16="http://schemas.microsoft.com/office/drawing/2014/main" id="{691342CA-1AA9-4E38-9638-0FBAE82B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35807"/>
            <a:ext cx="3910076" cy="3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361B390-BAED-48BA-AAC3-67B3DC11C433}"/>
              </a:ext>
            </a:extLst>
          </p:cNvPr>
          <p:cNvGrpSpPr/>
          <p:nvPr/>
        </p:nvGrpSpPr>
        <p:grpSpPr>
          <a:xfrm>
            <a:off x="8161078" y="2776289"/>
            <a:ext cx="3557718" cy="3787966"/>
            <a:chOff x="4029826" y="1405568"/>
            <a:chExt cx="1973931" cy="188205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AEE0885-0099-4DBF-94D4-70E127C84833}"/>
                </a:ext>
              </a:extLst>
            </p:cNvPr>
            <p:cNvSpPr/>
            <p:nvPr/>
          </p:nvSpPr>
          <p:spPr>
            <a:xfrm>
              <a:off x="4029826" y="1405568"/>
              <a:ext cx="1973931" cy="18820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395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Gráfico 8" descr="Ordenador">
              <a:extLst>
                <a:ext uri="{FF2B5EF4-FFF2-40B4-BE49-F238E27FC236}">
                  <a16:creationId xmlns:a16="http://schemas.microsoft.com/office/drawing/2014/main" id="{DF4782A4-1B7C-4A52-B8D4-607840BB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2923" y="1447544"/>
              <a:ext cx="1592435" cy="1728794"/>
            </a:xfrm>
            <a:prstGeom prst="rect">
              <a:avLst/>
            </a:prstGeom>
          </p:spPr>
        </p:pic>
      </p:grpSp>
      <p:pic>
        <p:nvPicPr>
          <p:cNvPr id="1034" name="Picture 10" descr="Resultado de imagen de icono hospitales png">
            <a:extLst>
              <a:ext uri="{FF2B5EF4-FFF2-40B4-BE49-F238E27FC236}">
                <a16:creationId xmlns:a16="http://schemas.microsoft.com/office/drawing/2014/main" id="{01454565-7DEB-4721-8E72-AB175D3B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888" y="2739581"/>
            <a:ext cx="3927337" cy="36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398C78B-D46D-4B11-9108-7DE81D4CCD41}"/>
              </a:ext>
            </a:extLst>
          </p:cNvPr>
          <p:cNvSpPr txBox="1"/>
          <p:nvPr/>
        </p:nvSpPr>
        <p:spPr>
          <a:xfrm>
            <a:off x="-190098" y="7268829"/>
            <a:ext cx="4100176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Atención Personal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Preferencial por Digiturno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4239862-3AE3-4009-866C-76FC2721E380}"/>
              </a:ext>
            </a:extLst>
          </p:cNvPr>
          <p:cNvSpPr txBox="1"/>
          <p:nvPr/>
        </p:nvSpPr>
        <p:spPr>
          <a:xfrm>
            <a:off x="4245148" y="7268825"/>
            <a:ext cx="4100176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Acceso a Infraestructura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Adaptada para población con discapacidad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8DB5F8-95F3-4561-BD0C-2EB09840D2F9}"/>
              </a:ext>
            </a:extLst>
          </p:cNvPr>
          <p:cNvSpPr txBox="1"/>
          <p:nvPr/>
        </p:nvSpPr>
        <p:spPr>
          <a:xfrm>
            <a:off x="8001964" y="7179700"/>
            <a:ext cx="4100176" cy="307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Canales No Presenciales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Gestión de Autorizaciones, PQRS, Afiliaciones, agendamiento de citas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7238A6-8481-4433-9742-43ECC9DE2EDA}"/>
              </a:ext>
            </a:extLst>
          </p:cNvPr>
          <p:cNvSpPr txBox="1"/>
          <p:nvPr/>
        </p:nvSpPr>
        <p:spPr>
          <a:xfrm>
            <a:off x="11989049" y="7179700"/>
            <a:ext cx="4100176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Prestadores y Farmacias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Atención Preferencial por Ventanillas o Digiturno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A0DF300-F601-43E5-A11F-EE92BAF87B1E}"/>
              </a:ext>
            </a:extLst>
          </p:cNvPr>
          <p:cNvSpPr txBox="1"/>
          <p:nvPr/>
        </p:nvSpPr>
        <p:spPr>
          <a:xfrm>
            <a:off x="16026738" y="7169031"/>
            <a:ext cx="4100176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Oficinas de Atención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Enfoque diferencial e incluyente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49E012C-48D3-4C22-B45C-6D5218B3F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3321" y="19991"/>
            <a:ext cx="5480779" cy="26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1721" y="624365"/>
            <a:ext cx="11028774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3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SATISFACCIÓN MANIZÁLES</a:t>
            </a:r>
            <a:br>
              <a:rPr lang="es-ES" sz="88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</a:br>
            <a:endParaRPr lang="es-CO" sz="8800" spc="-305" dirty="0">
              <a:solidFill>
                <a:srgbClr val="1C4583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366637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8" name="AutoShape 2" descr="Qué es el NPS? (Net Promoter Score) - iGEO ERP Cloud Plat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460" name="AutoShape 4" descr="Qué es el NPS? (Net Promoter Score) - iGEO ERP Cloud Plat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462" name="AutoShape 6" descr="Qué es el NPS? (Net Promoter Score) - iGEO ERP Cloud Plat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1" name="CuadroTexto 1"/>
          <p:cNvSpPr txBox="1"/>
          <p:nvPr/>
        </p:nvSpPr>
        <p:spPr>
          <a:xfrm>
            <a:off x="12477136" y="2776502"/>
            <a:ext cx="1994561" cy="1184575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800">
                <a:solidFill>
                  <a:schemeClr val="bg1"/>
                </a:solidFill>
                <a:latin typeface="Arial Rounded MT Bold" panose="020F0704030504030204" pitchFamily="34" charset="0"/>
              </a:rPr>
              <a:t>NPS</a:t>
            </a:r>
            <a:endParaRPr lang="es-CO" sz="24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CuadroTexto 7"/>
          <p:cNvSpPr txBox="1"/>
          <p:nvPr/>
        </p:nvSpPr>
        <p:spPr>
          <a:xfrm>
            <a:off x="13403578" y="2816660"/>
            <a:ext cx="1068119" cy="110425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600" b="1" dirty="0">
                <a:solidFill>
                  <a:schemeClr val="bg1"/>
                </a:solidFill>
              </a:rPr>
              <a:t>40</a:t>
            </a:r>
            <a:endParaRPr lang="es-CO" sz="3600" b="1" dirty="0">
              <a:solidFill>
                <a:schemeClr val="bg1"/>
              </a:solidFill>
            </a:endParaRPr>
          </a:p>
        </p:txBody>
      </p:sp>
      <p:sp>
        <p:nvSpPr>
          <p:cNvPr id="46" name="CuadroTexto 1"/>
          <p:cNvSpPr txBox="1"/>
          <p:nvPr/>
        </p:nvSpPr>
        <p:spPr>
          <a:xfrm>
            <a:off x="12477136" y="4276832"/>
            <a:ext cx="4448202" cy="1232832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SATISFACCIÓN</a:t>
            </a:r>
            <a:endParaRPr lang="es-CO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CuadroTexto 7"/>
          <p:cNvSpPr txBox="1"/>
          <p:nvPr/>
        </p:nvSpPr>
        <p:spPr>
          <a:xfrm>
            <a:off x="15391903" y="4316992"/>
            <a:ext cx="1276634" cy="114924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200" b="1" dirty="0">
                <a:solidFill>
                  <a:schemeClr val="bg1"/>
                </a:solidFill>
              </a:rPr>
              <a:t>92</a:t>
            </a:r>
            <a:endParaRPr lang="es-CO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02806" y="183673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RECOMENDABILIDAD</a:t>
            </a:r>
            <a:endParaRPr lang="es-CO" sz="2000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225" y="2280557"/>
            <a:ext cx="8915833" cy="359705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225" y="6155124"/>
            <a:ext cx="8915833" cy="4877136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016" y="6155124"/>
            <a:ext cx="8624918" cy="48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CD9D46-3D60-4028-9668-19DA40E5A2B3}"/>
              </a:ext>
            </a:extLst>
          </p:cNvPr>
          <p:cNvSpPr/>
          <p:nvPr/>
        </p:nvSpPr>
        <p:spPr>
          <a:xfrm>
            <a:off x="374650" y="1227851"/>
            <a:ext cx="10794928" cy="761330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defTabSz="1507846"/>
            <a:r>
              <a:rPr lang="es-ES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COMPORTAMIENTO QUEJAS, RECLAMOS PBS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299E-447A-4A89-B163-1B6FF6A2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716B9A1-749C-4723-980B-6037BB211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4054475"/>
            <a:ext cx="17391413" cy="37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62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CD9D46-3D60-4028-9668-19DA40E5A2B3}"/>
              </a:ext>
            </a:extLst>
          </p:cNvPr>
          <p:cNvSpPr/>
          <p:nvPr/>
        </p:nvSpPr>
        <p:spPr>
          <a:xfrm>
            <a:off x="222250" y="701675"/>
            <a:ext cx="10794928" cy="761330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defTabSz="1507846"/>
            <a:r>
              <a:rPr lang="es-ES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GESTIÓN PQRS – FALLOS TUTELAS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299E-447A-4A89-B163-1B6FF6A2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B6FC76F-8F2E-4F41-BA56-CBB9CB4084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085407"/>
              </p:ext>
            </p:extLst>
          </p:nvPr>
        </p:nvGraphicFramePr>
        <p:xfrm>
          <a:off x="263522" y="3330575"/>
          <a:ext cx="896415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2D76FD0-05E8-4E85-8D76-157512CD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977" y="4587875"/>
            <a:ext cx="97192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Modelo de Salud 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1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Elementos multimedia en línea 3" title="¡Modelo de Atención y Gestión del Riego en Salud!">
            <a:hlinkClick r:id="" action="ppaction://media"/>
            <a:extLst>
              <a:ext uri="{FF2B5EF4-FFF2-40B4-BE49-F238E27FC236}">
                <a16:creationId xmlns:a16="http://schemas.microsoft.com/office/drawing/2014/main" id="{E2D9B3D2-9FF2-4611-A038-2E67929B94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39725" y="191108"/>
            <a:ext cx="19424650" cy="109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00882" y="9885344"/>
            <a:ext cx="974471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ES" b="1" dirty="0"/>
              <a:t>Ilustración 1. Pirámide poblacional. Zonal Caldas a diciembre 2020. EPS Famisanar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0996" y="352441"/>
            <a:ext cx="1264999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6000" spc="-305" dirty="0">
                <a:solidFill>
                  <a:srgbClr val="1C4583"/>
                </a:solidFill>
              </a:rPr>
              <a:t>P</a:t>
            </a:r>
            <a:r>
              <a:rPr lang="es-CO" sz="6000" spc="-305" dirty="0">
                <a:solidFill>
                  <a:srgbClr val="1C4583"/>
                </a:solidFill>
              </a:rPr>
              <a:t>irámide Poblacional Caldas</a:t>
            </a:r>
            <a:endParaRPr sz="600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Picture 1" descr="Figura Humana Icono De La Mujer De La Silueta Ilustración del ...">
            <a:extLst>
              <a:ext uri="{FF2B5EF4-FFF2-40B4-BE49-F238E27FC236}">
                <a16:creationId xmlns:a16="http://schemas.microsoft.com/office/drawing/2014/main" id="{45BD6D6E-0BE3-4001-A18F-211C5400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0523" t="5251" r="22189" b="10810"/>
          <a:stretch>
            <a:fillRect/>
          </a:stretch>
        </p:blipFill>
        <p:spPr bwMode="auto">
          <a:xfrm flipH="1">
            <a:off x="14824457" y="3268507"/>
            <a:ext cx="738919" cy="670681"/>
          </a:xfrm>
          <a:prstGeom prst="rect">
            <a:avLst/>
          </a:prstGeom>
          <a:noFill/>
        </p:spPr>
      </p:pic>
      <p:pic>
        <p:nvPicPr>
          <p:cNvPr id="38" name="Picture 2" descr="Figura Humana Diseño De La Silueta Imagen de archivo - Imagen de ...">
            <a:extLst>
              <a:ext uri="{FF2B5EF4-FFF2-40B4-BE49-F238E27FC236}">
                <a16:creationId xmlns:a16="http://schemas.microsoft.com/office/drawing/2014/main" id="{CD24BE90-C684-4C2F-A54C-207996FB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3381" t="8957" r="22442" b="15775"/>
          <a:stretch>
            <a:fillRect/>
          </a:stretch>
        </p:blipFill>
        <p:spPr bwMode="auto">
          <a:xfrm>
            <a:off x="6019602" y="3356713"/>
            <a:ext cx="738921" cy="582475"/>
          </a:xfrm>
          <a:prstGeom prst="rect">
            <a:avLst/>
          </a:prstGeom>
          <a:noFill/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32A6368-2D8F-4016-9CD1-7BF5DF23C64F}"/>
              </a:ext>
            </a:extLst>
          </p:cNvPr>
          <p:cNvSpPr/>
          <p:nvPr/>
        </p:nvSpPr>
        <p:spPr>
          <a:xfrm>
            <a:off x="453163" y="10845017"/>
            <a:ext cx="330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Fuente: Consulta ADRES Dic 2020</a:t>
            </a:r>
            <a:endParaRPr lang="es-CO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026CB8D3-3C14-42D4-BA3B-4C863A861486}"/>
              </a:ext>
            </a:extLst>
          </p:cNvPr>
          <p:cNvSpPr/>
          <p:nvPr/>
        </p:nvSpPr>
        <p:spPr>
          <a:xfrm>
            <a:off x="4070528" y="10381952"/>
            <a:ext cx="13731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Al verificar la población afiliada se observa  un total de  2690, concentrada en los cursos de vida de adolescencia  .</a:t>
            </a:r>
            <a:endParaRPr lang="es-CO" dirty="0"/>
          </a:p>
        </p:txBody>
      </p: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73511D0E-2DDF-4419-88FE-73023D6386FB}"/>
              </a:ext>
            </a:extLst>
          </p:cNvPr>
          <p:cNvGraphicFramePr/>
          <p:nvPr/>
        </p:nvGraphicFramePr>
        <p:xfrm>
          <a:off x="763018" y="1664510"/>
          <a:ext cx="18171919" cy="806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0996" y="352441"/>
            <a:ext cx="1264999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6000" spc="-305" dirty="0">
                <a:solidFill>
                  <a:srgbClr val="1C4583"/>
                </a:solidFill>
              </a:rPr>
              <a:t>P</a:t>
            </a:r>
            <a:r>
              <a:rPr lang="es-CO" sz="6000" spc="-305" dirty="0">
                <a:solidFill>
                  <a:srgbClr val="1C4583"/>
                </a:solidFill>
              </a:rPr>
              <a:t>irámide Caracterizada Caldas</a:t>
            </a:r>
            <a:endParaRPr sz="600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32A6368-2D8F-4016-9CD1-7BF5DF23C64F}"/>
              </a:ext>
            </a:extLst>
          </p:cNvPr>
          <p:cNvSpPr/>
          <p:nvPr/>
        </p:nvSpPr>
        <p:spPr>
          <a:xfrm>
            <a:off x="453163" y="10845017"/>
            <a:ext cx="330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Fuente: Consulta ADRES Dic 2020</a:t>
            </a:r>
            <a:endParaRPr lang="es-CO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5DC469-23FF-47AD-8EC4-C9EE2D9D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73" y="3148406"/>
            <a:ext cx="1317332" cy="28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FD5E35C-D27B-4FEE-A374-211DED0D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07" y="2319819"/>
            <a:ext cx="1179716" cy="37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C1953BB-EE95-4B83-907A-F9761020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65" y="3107795"/>
            <a:ext cx="991385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54AF2ED-92B6-4A75-8DAA-5A7893AF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36" y="3038922"/>
            <a:ext cx="956593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636537E-3CD1-414E-BDF2-E30CE3EB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988" y="3076814"/>
            <a:ext cx="1008111" cy="29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BAD2CDA-BCCD-41F5-9851-26C9331C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901" y="3038922"/>
            <a:ext cx="1131640" cy="29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F3CAAB39-E3ED-4070-BA87-F648215DA95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66" y="6250639"/>
            <a:ext cx="16147475" cy="3941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14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FEB7418-9CD8-4005-9E31-C8E785B4F6CF}"/>
              </a:ext>
            </a:extLst>
          </p:cNvPr>
          <p:cNvPicPr/>
          <p:nvPr/>
        </p:nvPicPr>
        <p:blipFill rotWithShape="1">
          <a:blip r:embed="rId6"/>
          <a:srcRect l="29871" t="31093" r="11066" b="10042"/>
          <a:stretch/>
        </p:blipFill>
        <p:spPr bwMode="auto">
          <a:xfrm>
            <a:off x="0" y="14029"/>
            <a:ext cx="20104100" cy="11295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611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25CEFF01-E0C2-4162-A224-85D3E361929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813" y="3069690"/>
            <a:ext cx="15332077" cy="2123658"/>
          </a:xfrm>
        </p:spPr>
        <p:txBody>
          <a:bodyPr/>
          <a:lstStyle/>
          <a:p>
            <a:endParaRPr lang="es-ES" sz="2800" dirty="0"/>
          </a:p>
          <a:p>
            <a:pPr marL="685800" indent="-685800">
              <a:buFontTx/>
              <a:buChar char="-"/>
            </a:pPr>
            <a:endParaRPr lang="es-ES" sz="3000" dirty="0"/>
          </a:p>
          <a:p>
            <a:pPr marL="685800" indent="-685800">
              <a:buFontTx/>
              <a:buChar char="-"/>
            </a:pPr>
            <a:endParaRPr lang="es-ES" sz="4000" dirty="0"/>
          </a:p>
          <a:p>
            <a:pPr marL="685800" indent="-685800">
              <a:buFontTx/>
              <a:buChar char="-"/>
            </a:pPr>
            <a:endParaRPr lang="es-CO" sz="4000" dirty="0"/>
          </a:p>
        </p:txBody>
      </p: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792D3D2A-9488-4CC1-A3B8-FD6083FD5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315975"/>
              </p:ext>
            </p:extLst>
          </p:nvPr>
        </p:nvGraphicFramePr>
        <p:xfrm>
          <a:off x="3135294" y="3638688"/>
          <a:ext cx="14333522" cy="32061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9940209">
                  <a:extLst>
                    <a:ext uri="{9D8B030D-6E8A-4147-A177-3AD203B41FA5}">
                      <a16:colId xmlns:a16="http://schemas.microsoft.com/office/drawing/2014/main" val="2913213649"/>
                    </a:ext>
                  </a:extLst>
                </a:gridCol>
                <a:gridCol w="4393313">
                  <a:extLst>
                    <a:ext uri="{9D8B030D-6E8A-4147-A177-3AD203B41FA5}">
                      <a16:colId xmlns:a16="http://schemas.microsoft.com/office/drawing/2014/main" val="367423669"/>
                    </a:ext>
                  </a:extLst>
                </a:gridCol>
              </a:tblGrid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Registro de los asistentes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08:00 - 08:20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3483263353"/>
                  </a:ext>
                </a:extLst>
              </a:tr>
              <a:tr h="704880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4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Bienvenida Gerentes</a:t>
                      </a:r>
                      <a:endParaRPr lang="es-CO" sz="4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08:30 - 08:40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2320440304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Informe gestión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08:40 - 09:30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628521143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Preguntas y Respuestas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09:30 - 10:00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2261736270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Cierre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10:15 a.m.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153709912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80A8076-127D-4A34-B066-23881E61B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096" y="1312804"/>
            <a:ext cx="4932091" cy="24690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48ECC1-C11C-4379-8E2B-DFD9CC098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2650" y="7864475"/>
            <a:ext cx="6357934" cy="286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2A93EEAF-F4E0-4BB7-BF2D-02596A472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110" y="2273637"/>
            <a:ext cx="8428685" cy="6755095"/>
          </a:xfrm>
          <a:prstGeom prst="rect">
            <a:avLst/>
          </a:prstGeom>
        </p:spPr>
      </p:pic>
      <p:sp>
        <p:nvSpPr>
          <p:cNvPr id="4" name="37 CuadroTexto">
            <a:extLst>
              <a:ext uri="{FF2B5EF4-FFF2-40B4-BE49-F238E27FC236}">
                <a16:creationId xmlns:a16="http://schemas.microsoft.com/office/drawing/2014/main" id="{CEB7ACA6-3077-4C5F-91E9-C6800D7F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315" y="10570208"/>
            <a:ext cx="5502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507846" eaLnBrk="1" hangingPunct="1"/>
            <a:r>
              <a:rPr lang="es-CO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Fuente: </a:t>
            </a:r>
            <a:r>
              <a:rPr lang="es-CO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BD Red de Servicios 2020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E10D27-9E73-475F-8DFD-E75DA591A1D6}"/>
              </a:ext>
            </a:extLst>
          </p:cNvPr>
          <p:cNvSpPr/>
          <p:nvPr/>
        </p:nvSpPr>
        <p:spPr>
          <a:xfrm>
            <a:off x="1060450" y="519525"/>
            <a:ext cx="10514835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4800" b="1" dirty="0">
                <a:solidFill>
                  <a:srgbClr val="0070C0"/>
                </a:solidFill>
                <a:latin typeface="Calibri" panose="020F0502020204030204"/>
              </a:rPr>
              <a:t>Red contratada PBS Zonal Eje Cafetero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C19061-355B-489C-8259-901A9E25F10B}"/>
              </a:ext>
            </a:extLst>
          </p:cNvPr>
          <p:cNvSpPr txBox="1"/>
          <p:nvPr/>
        </p:nvSpPr>
        <p:spPr bwMode="auto">
          <a:xfrm>
            <a:off x="12025693" y="6431095"/>
            <a:ext cx="59504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 IPS en el Municipio de Manizales y 1 punto de Dispensación medicamentos</a:t>
            </a:r>
          </a:p>
        </p:txBody>
      </p:sp>
      <p:sp>
        <p:nvSpPr>
          <p:cNvPr id="11" name="CuadroTexto 70">
            <a:extLst>
              <a:ext uri="{FF2B5EF4-FFF2-40B4-BE49-F238E27FC236}">
                <a16:creationId xmlns:a16="http://schemas.microsoft.com/office/drawing/2014/main" id="{E9C7DA14-5AD6-47DB-BE62-B18A32B582BC}"/>
              </a:ext>
            </a:extLst>
          </p:cNvPr>
          <p:cNvSpPr txBox="1"/>
          <p:nvPr/>
        </p:nvSpPr>
        <p:spPr bwMode="auto">
          <a:xfrm>
            <a:off x="3531034" y="3311672"/>
            <a:ext cx="914263" cy="802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4617" b="1" kern="0" dirty="0">
                <a:solidFill>
                  <a:srgbClr val="44546A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" name="CuadroTexto 70">
            <a:extLst>
              <a:ext uri="{FF2B5EF4-FFF2-40B4-BE49-F238E27FC236}">
                <a16:creationId xmlns:a16="http://schemas.microsoft.com/office/drawing/2014/main" id="{6C935005-A0AF-445E-AEFD-9D74238CFADB}"/>
              </a:ext>
            </a:extLst>
          </p:cNvPr>
          <p:cNvSpPr txBox="1"/>
          <p:nvPr/>
        </p:nvSpPr>
        <p:spPr bwMode="auto">
          <a:xfrm>
            <a:off x="3986108" y="3539257"/>
            <a:ext cx="2684122" cy="4982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2638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Municipio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A60A41E-D68A-4577-A7A6-23196DE17931}"/>
              </a:ext>
            </a:extLst>
          </p:cNvPr>
          <p:cNvCxnSpPr>
            <a:cxnSpLocks/>
          </p:cNvCxnSpPr>
          <p:nvPr/>
        </p:nvCxnSpPr>
        <p:spPr>
          <a:xfrm>
            <a:off x="8756650" y="6471029"/>
            <a:ext cx="3124200" cy="402846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70">
            <a:extLst>
              <a:ext uri="{FF2B5EF4-FFF2-40B4-BE49-F238E27FC236}">
                <a16:creationId xmlns:a16="http://schemas.microsoft.com/office/drawing/2014/main" id="{F0EE4731-12D8-4CA1-AE68-29EA5061C861}"/>
              </a:ext>
            </a:extLst>
          </p:cNvPr>
          <p:cNvSpPr txBox="1"/>
          <p:nvPr/>
        </p:nvSpPr>
        <p:spPr bwMode="auto">
          <a:xfrm>
            <a:off x="2526260" y="2745344"/>
            <a:ext cx="5077807" cy="5998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298" u="sng" kern="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Departamento de Caldas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B5534A-6F5D-4820-92C1-CEAEE48AB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342" y="1328"/>
            <a:ext cx="3586757" cy="2129328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2EAD2559-F928-47F5-8923-89D5C0D42924}"/>
              </a:ext>
            </a:extLst>
          </p:cNvPr>
          <p:cNvSpPr/>
          <p:nvPr/>
        </p:nvSpPr>
        <p:spPr>
          <a:xfrm>
            <a:off x="4435889" y="8221117"/>
            <a:ext cx="2644361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complementaria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FFE3087-52AA-4539-BF7E-DB03B63795FE}"/>
              </a:ext>
            </a:extLst>
          </p:cNvPr>
          <p:cNvSpPr/>
          <p:nvPr/>
        </p:nvSpPr>
        <p:spPr>
          <a:xfrm>
            <a:off x="4289771" y="9064253"/>
            <a:ext cx="2816670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primaria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F29CF94-3702-4062-A41F-B4D338462F1E}"/>
              </a:ext>
            </a:extLst>
          </p:cNvPr>
          <p:cNvSpPr/>
          <p:nvPr/>
        </p:nvSpPr>
        <p:spPr>
          <a:xfrm>
            <a:off x="2584449" y="8993212"/>
            <a:ext cx="1705322" cy="959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21.23%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C231812-E84B-40C2-9A5B-377FF88BB763}"/>
              </a:ext>
            </a:extLst>
          </p:cNvPr>
          <p:cNvSpPr/>
          <p:nvPr/>
        </p:nvSpPr>
        <p:spPr>
          <a:xfrm>
            <a:off x="2584449" y="8183790"/>
            <a:ext cx="1860847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32.08%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7108C12-1AE7-4F76-B4D0-95DF9BF9B7C8}"/>
              </a:ext>
            </a:extLst>
          </p:cNvPr>
          <p:cNvGrpSpPr/>
          <p:nvPr/>
        </p:nvGrpSpPr>
        <p:grpSpPr>
          <a:xfrm>
            <a:off x="1215768" y="8575437"/>
            <a:ext cx="1145866" cy="1191555"/>
            <a:chOff x="558171" y="1051538"/>
            <a:chExt cx="787400" cy="787400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558B1832-D0A0-459A-A4D8-23A2AE8A0958}"/>
                </a:ext>
              </a:extLst>
            </p:cNvPr>
            <p:cNvSpPr/>
            <p:nvPr/>
          </p:nvSpPr>
          <p:spPr>
            <a:xfrm>
              <a:off x="558171" y="1051538"/>
              <a:ext cx="787400" cy="7874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MX" sz="296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8" descr="PÃ³ngase en contacto con los iconos planos Foto de archivo - 27372959">
              <a:extLst>
                <a:ext uri="{FF2B5EF4-FFF2-40B4-BE49-F238E27FC236}">
                  <a16:creationId xmlns:a16="http://schemas.microsoft.com/office/drawing/2014/main" id="{21EB8264-2186-4856-AAC8-1669C4FCB0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5" t="23009" r="30219" b="59789"/>
            <a:stretch/>
          </p:blipFill>
          <p:spPr bwMode="auto">
            <a:xfrm>
              <a:off x="650785" y="1139238"/>
              <a:ext cx="602173" cy="612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A0D0A24-A4ED-4D01-8EDF-A0211802995E}"/>
              </a:ext>
            </a:extLst>
          </p:cNvPr>
          <p:cNvSpPr/>
          <p:nvPr/>
        </p:nvSpPr>
        <p:spPr>
          <a:xfrm>
            <a:off x="4235223" y="7317534"/>
            <a:ext cx="2644361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263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Red Oncológica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076BCEA-7650-4E68-B7E0-4D588552CDD4}"/>
              </a:ext>
            </a:extLst>
          </p:cNvPr>
          <p:cNvSpPr/>
          <p:nvPr/>
        </p:nvSpPr>
        <p:spPr>
          <a:xfrm>
            <a:off x="2584450" y="7317534"/>
            <a:ext cx="1575586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0.94%</a:t>
            </a:r>
          </a:p>
        </p:txBody>
      </p:sp>
    </p:spTree>
    <p:extLst>
      <p:ext uri="{BB962C8B-B14F-4D97-AF65-F5344CB8AC3E}">
        <p14:creationId xmlns:p14="http://schemas.microsoft.com/office/powerpoint/2010/main" val="12738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2544" y="0"/>
            <a:ext cx="1556155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57403" y="7814915"/>
            <a:ext cx="9911208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6600" b="0" dirty="0"/>
              <a:t>Gestión del Riesgo en Salud  y Promoción de la salud 2020</a:t>
            </a:r>
            <a:endParaRPr sz="4800" spc="-405" dirty="0"/>
          </a:p>
        </p:txBody>
      </p:sp>
      <p:sp>
        <p:nvSpPr>
          <p:cNvPr id="5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32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860" y="352441"/>
            <a:ext cx="146881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5400" dirty="0">
                <a:solidFill>
                  <a:schemeClr val="tx2">
                    <a:lumMod val="75000"/>
                  </a:schemeClr>
                </a:solidFill>
              </a:rPr>
              <a:t>Resultados Prevención de la Enfermedad Caldas</a:t>
            </a:r>
            <a:endParaRPr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980E6A0-39E8-4EDA-8D9C-1625EC62283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81"/>
          <a:stretch/>
        </p:blipFill>
        <p:spPr bwMode="auto">
          <a:xfrm>
            <a:off x="1267074" y="1838251"/>
            <a:ext cx="6048672" cy="8568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9FA1B6A-BCF1-416B-8E30-15735F2902E1}"/>
              </a:ext>
            </a:extLst>
          </p:cNvPr>
          <p:cNvSpPr/>
          <p:nvPr/>
        </p:nvSpPr>
        <p:spPr>
          <a:xfrm>
            <a:off x="8229956" y="2173369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20%</a:t>
            </a:r>
            <a:endParaRPr lang="es-CO" sz="36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283C606-9C2A-4EA0-AC61-DD197E8968D1}"/>
              </a:ext>
            </a:extLst>
          </p:cNvPr>
          <p:cNvSpPr/>
          <p:nvPr/>
        </p:nvSpPr>
        <p:spPr>
          <a:xfrm>
            <a:off x="8260234" y="5375027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48%</a:t>
            </a:r>
            <a:endParaRPr lang="es-CO" sz="3600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FC85B56-EC7C-4F15-A6A0-8741F4B8B922}"/>
              </a:ext>
            </a:extLst>
          </p:cNvPr>
          <p:cNvSpPr/>
          <p:nvPr/>
        </p:nvSpPr>
        <p:spPr>
          <a:xfrm>
            <a:off x="8260234" y="8576685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80%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9269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2123" y="878503"/>
            <a:ext cx="14688128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6000" dirty="0">
                <a:solidFill>
                  <a:schemeClr val="tx2">
                    <a:lumMod val="75000"/>
                  </a:schemeClr>
                </a:solidFill>
              </a:rPr>
              <a:t>Resultados Prevención de la Enfermedad Caldas</a:t>
            </a:r>
            <a:endParaRPr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CB9A9AB5-077F-4D51-8046-8364B281A2C6}"/>
              </a:ext>
            </a:extLst>
          </p:cNvPr>
          <p:cNvGraphicFramePr>
            <a:graphicFrameLocks/>
          </p:cNvGraphicFramePr>
          <p:nvPr/>
        </p:nvGraphicFramePr>
        <p:xfrm>
          <a:off x="902859" y="2486323"/>
          <a:ext cx="16875083" cy="801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4668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860" y="352441"/>
            <a:ext cx="14688128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6000" dirty="0">
                <a:solidFill>
                  <a:schemeClr val="tx2">
                    <a:lumMod val="75000"/>
                  </a:schemeClr>
                </a:solidFill>
              </a:rPr>
              <a:t>Resultado de Cohortes Caldas</a:t>
            </a:r>
            <a:endParaRPr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A861E5BC-17DC-4416-9C2F-ABFFB9EE1E45}"/>
              </a:ext>
            </a:extLst>
          </p:cNvPr>
          <p:cNvGraphicFramePr>
            <a:graphicFrameLocks/>
          </p:cNvGraphicFramePr>
          <p:nvPr/>
        </p:nvGraphicFramePr>
        <p:xfrm>
          <a:off x="1566782" y="1994498"/>
          <a:ext cx="16370998" cy="870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39236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D98FC5-B960-4A6B-A292-3D190903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7450" y="2301875"/>
            <a:ext cx="2382383" cy="62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96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Resultado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96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Año 2020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es-CO" sz="2638" dirty="0">
                <a:solidFill>
                  <a:srgbClr val="4472C4">
                    <a:lumMod val="50000"/>
                  </a:srgbClr>
                </a:solidFill>
              </a:rPr>
              <a:t>           </a:t>
            </a:r>
            <a:r>
              <a:rPr kumimoji="0" lang="es-ES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          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altLang="es-CO" sz="2638" dirty="0">
              <a:solidFill>
                <a:srgbClr val="4472C4">
                  <a:lumMod val="50000"/>
                </a:srgbClr>
              </a:solidFill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es-CO" sz="2638" dirty="0">
                <a:solidFill>
                  <a:srgbClr val="4472C4">
                    <a:lumMod val="50000"/>
                  </a:srgbClr>
                </a:solidFill>
              </a:rPr>
              <a:t>0,0</a:t>
            </a: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AC29A479-F2F0-4E73-BA29-70D1953E7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763" y="6596565"/>
            <a:ext cx="7539038" cy="59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3298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855849E6-1F82-40AE-89B8-4D37210C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720" y="3360065"/>
            <a:ext cx="7431906" cy="496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Razón de Mortalidad Materna por causas directas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100.000 nacidos vivos)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de recién nacidos:       2020: </a:t>
            </a:r>
            <a:r>
              <a:rPr lang="es-ES" altLang="es-CO" sz="2638" b="1" dirty="0">
                <a:solidFill>
                  <a:srgbClr val="4472C4">
                    <a:lumMod val="50000"/>
                  </a:srgbClr>
                </a:solidFill>
              </a:rPr>
              <a:t>32</a:t>
            </a: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Perinatal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1.000 nacidos vivos) total: 32   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por IRA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100.000 menores de cinco años) total: 24 niños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por EDA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 100.000 menores de cinco años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total: 24 niños</a:t>
            </a:r>
          </a:p>
        </p:txBody>
      </p:sp>
      <p:sp>
        <p:nvSpPr>
          <p:cNvPr id="8" name="CuadroTexto 32">
            <a:extLst>
              <a:ext uri="{FF2B5EF4-FFF2-40B4-BE49-F238E27FC236}">
                <a16:creationId xmlns:a16="http://schemas.microsoft.com/office/drawing/2014/main" id="{BEE7DD29-7B18-4B1A-B0A4-AAF47631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05" y="10226675"/>
            <a:ext cx="2292422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1814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Fuente: </a:t>
            </a:r>
            <a:r>
              <a:rPr kumimoji="0" lang="es-ES" altLang="es-CO" sz="1814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SIVIGILA 2020</a:t>
            </a:r>
          </a:p>
        </p:txBody>
      </p:sp>
      <p:sp>
        <p:nvSpPr>
          <p:cNvPr id="17" name="17 Rectángulo"/>
          <p:cNvSpPr>
            <a:spLocks noChangeArrowheads="1"/>
          </p:cNvSpPr>
          <p:nvPr/>
        </p:nvSpPr>
        <p:spPr bwMode="auto">
          <a:xfrm>
            <a:off x="621255" y="872348"/>
            <a:ext cx="897359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Dimensión Salud Pública Manizáles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6C4A38E-3E7D-4C1B-A1DF-A46BDB7F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387" y="523141"/>
            <a:ext cx="4184650" cy="24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2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5596648"/>
              </p:ext>
            </p:extLst>
          </p:nvPr>
        </p:nvGraphicFramePr>
        <p:xfrm>
          <a:off x="-6350" y="1608516"/>
          <a:ext cx="13766940" cy="924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059769" y="555359"/>
            <a:ext cx="9855270" cy="68985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4398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Número de Atenciones en Salud 2020</a:t>
            </a:r>
            <a:endParaRPr lang="es-CO" sz="4398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9D99D7-7035-4697-AD1D-637A3AEFF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96C0B69-1CD3-49A9-B1CA-50E5772D05E6}"/>
              </a:ext>
            </a:extLst>
          </p:cNvPr>
          <p:cNvSpPr/>
          <p:nvPr/>
        </p:nvSpPr>
        <p:spPr>
          <a:xfrm>
            <a:off x="12400875" y="4130675"/>
            <a:ext cx="4444891" cy="355591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DA98FAD-9A18-40CC-A7B5-456FF566463F}"/>
              </a:ext>
            </a:extLst>
          </p:cNvPr>
          <p:cNvGrpSpPr/>
          <p:nvPr/>
        </p:nvGrpSpPr>
        <p:grpSpPr>
          <a:xfrm>
            <a:off x="12645343" y="7064302"/>
            <a:ext cx="3955953" cy="1313385"/>
            <a:chOff x="1917100" y="8095721"/>
            <a:chExt cx="3955953" cy="1313385"/>
          </a:xfrm>
        </p:grpSpPr>
        <p:sp>
          <p:nvSpPr>
            <p:cNvPr id="8" name="Bocadillo: rectángulo 7">
              <a:extLst>
                <a:ext uri="{FF2B5EF4-FFF2-40B4-BE49-F238E27FC236}">
                  <a16:creationId xmlns:a16="http://schemas.microsoft.com/office/drawing/2014/main" id="{F8BAA479-B17D-4460-A632-8BDBA29A6AAE}"/>
                </a:ext>
              </a:extLst>
            </p:cNvPr>
            <p:cNvSpPr/>
            <p:nvPr/>
          </p:nvSpPr>
          <p:spPr>
            <a:xfrm>
              <a:off x="1917100" y="8095721"/>
              <a:ext cx="3955953" cy="1244569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Bocadillo: rectángulo 4">
              <a:extLst>
                <a:ext uri="{FF2B5EF4-FFF2-40B4-BE49-F238E27FC236}">
                  <a16:creationId xmlns:a16="http://schemas.microsoft.com/office/drawing/2014/main" id="{7F1C6900-AF62-41BB-9A72-5609F74B0783}"/>
                </a:ext>
              </a:extLst>
            </p:cNvPr>
            <p:cNvSpPr txBox="1"/>
            <p:nvPr/>
          </p:nvSpPr>
          <p:spPr>
            <a:xfrm>
              <a:off x="1917100" y="8164537"/>
              <a:ext cx="3955953" cy="1244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800" b="1" i="0" u="none" kern="1200" dirty="0"/>
                <a:t>       PARTOS/CESÁREAS	       32</a:t>
              </a:r>
              <a:endParaRPr lang="es-CO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74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7CC5EC-5F73-4712-BC35-FE6490D9AE7E}"/>
              </a:ext>
            </a:extLst>
          </p:cNvPr>
          <p:cNvSpPr/>
          <p:nvPr/>
        </p:nvSpPr>
        <p:spPr>
          <a:xfrm>
            <a:off x="588480" y="434054"/>
            <a:ext cx="6930599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Resultados </a:t>
            </a:r>
            <a:r>
              <a:rPr lang="es-CO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Oportunidad Manizáles</a:t>
            </a:r>
            <a:endParaRPr lang="es-MX" sz="3200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AutoShape 2" descr="Resultado de imagen para medicina general png"/>
          <p:cNvSpPr>
            <a:spLocks noChangeAspect="1" noChangeArrowheads="1"/>
          </p:cNvSpPr>
          <p:nvPr/>
        </p:nvSpPr>
        <p:spPr bwMode="auto">
          <a:xfrm>
            <a:off x="2769553" y="-224651"/>
            <a:ext cx="489436" cy="4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27" y="2031591"/>
            <a:ext cx="1715141" cy="13734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Rectángulo 9"/>
          <p:cNvSpPr/>
          <p:nvPr/>
        </p:nvSpPr>
        <p:spPr>
          <a:xfrm>
            <a:off x="6282531" y="1962838"/>
            <a:ext cx="7539038" cy="17164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5 días</a:t>
            </a:r>
          </a:p>
          <a:p>
            <a:pPr defTabSz="1507846"/>
            <a:endParaRPr lang="es-CO" sz="5277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30345" y="4292868"/>
            <a:ext cx="7539038" cy="17164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 </a:t>
            </a:r>
          </a:p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3.0 días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753" y="5041390"/>
            <a:ext cx="1423171" cy="142952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437" y="8107236"/>
            <a:ext cx="1788843" cy="156650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Rectángulo 14"/>
          <p:cNvSpPr/>
          <p:nvPr/>
        </p:nvSpPr>
        <p:spPr>
          <a:xfrm>
            <a:off x="6287306" y="2981100"/>
            <a:ext cx="2973571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Medicina General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154280" y="5960807"/>
            <a:ext cx="3468065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Odontología General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154280" y="8381501"/>
            <a:ext cx="7539038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10 días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378485" y="9346512"/>
            <a:ext cx="2882392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Medicina Interna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1856831" y="8729184"/>
            <a:ext cx="2060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1730108" y="9673738"/>
            <a:ext cx="2566023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638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" panose="020F0502020204030204"/>
              </a:rPr>
              <a:t>Estándar: 30 días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1FA3BB9-36A8-4286-927C-58BE556BF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297" y="-16209"/>
            <a:ext cx="4419803" cy="262041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589A3E8F-9B7C-4C99-86D8-5C3DAF3D9874}"/>
              </a:ext>
            </a:extLst>
          </p:cNvPr>
          <p:cNvSpPr/>
          <p:nvPr/>
        </p:nvSpPr>
        <p:spPr>
          <a:xfrm>
            <a:off x="323454" y="5204126"/>
            <a:ext cx="3796167" cy="1513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0A51075-CEF3-4D43-89C4-D405384B98DE}"/>
              </a:ext>
            </a:extLst>
          </p:cNvPr>
          <p:cNvSpPr/>
          <p:nvPr/>
        </p:nvSpPr>
        <p:spPr>
          <a:xfrm>
            <a:off x="257613" y="2014106"/>
            <a:ext cx="3796167" cy="1513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8" name="CuadroTexto 32">
            <a:extLst>
              <a:ext uri="{FF2B5EF4-FFF2-40B4-BE49-F238E27FC236}">
                <a16:creationId xmlns:a16="http://schemas.microsoft.com/office/drawing/2014/main" id="{BEF7AE95-FB32-4CEE-820C-A68229CF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0444939"/>
            <a:ext cx="534883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informe ejecutivo de oportunidad 1552,</a:t>
            </a:r>
            <a:r>
              <a:rPr lang="es-ES" altLang="es-CO" sz="1814" dirty="0">
                <a:solidFill>
                  <a:srgbClr val="7F7F7F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694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7CC5EC-5F73-4712-BC35-FE6490D9AE7E}"/>
              </a:ext>
            </a:extLst>
          </p:cNvPr>
          <p:cNvSpPr/>
          <p:nvPr/>
        </p:nvSpPr>
        <p:spPr>
          <a:xfrm>
            <a:off x="679450" y="753159"/>
            <a:ext cx="10851473" cy="12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Resultados </a:t>
            </a:r>
            <a:r>
              <a:rPr lang="es-CO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Oportunidad</a:t>
            </a:r>
            <a:endParaRPr lang="es-MX" sz="3958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AutoShape 2" descr="Resultado de imagen para medicina general png"/>
          <p:cNvSpPr>
            <a:spLocks noChangeAspect="1" noChangeArrowheads="1"/>
          </p:cNvSpPr>
          <p:nvPr/>
        </p:nvSpPr>
        <p:spPr bwMode="auto">
          <a:xfrm>
            <a:off x="2769553" y="-224651"/>
            <a:ext cx="489436" cy="4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81080" y="2507598"/>
            <a:ext cx="5461957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5 días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53523" y="7360252"/>
            <a:ext cx="4876036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6 días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908115" y="3734627"/>
            <a:ext cx="448118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Ginecología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194513" y="8351889"/>
            <a:ext cx="1821345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Pediatría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12871875" y="2761516"/>
            <a:ext cx="5000577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12 días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2901767" y="3685324"/>
            <a:ext cx="332466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Cirugía General</a:t>
            </a:r>
          </a:p>
        </p:txBody>
      </p:sp>
      <p:pic>
        <p:nvPicPr>
          <p:cNvPr id="6150" name="Picture 6" descr="Resultado de imagen para icono ginec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6" y="2535371"/>
            <a:ext cx="1330122" cy="14244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pediatra ginec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62" y="7049411"/>
            <a:ext cx="1430753" cy="162092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Resultado de imagen para cirugia png"/>
          <p:cNvSpPr>
            <a:spLocks noChangeAspect="1" noChangeArrowheads="1"/>
          </p:cNvSpPr>
          <p:nvPr/>
        </p:nvSpPr>
        <p:spPr bwMode="auto">
          <a:xfrm>
            <a:off x="3020850" y="13487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401" y="2610187"/>
            <a:ext cx="1743043" cy="171956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6983FA7-A163-4943-BE1F-D3C3DC369F7C}"/>
              </a:ext>
            </a:extLst>
          </p:cNvPr>
          <p:cNvSpPr/>
          <p:nvPr/>
        </p:nvSpPr>
        <p:spPr>
          <a:xfrm>
            <a:off x="5007410" y="4329755"/>
            <a:ext cx="2763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ES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 15 días</a:t>
            </a:r>
            <a:endParaRPr lang="es-CO" sz="2400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95D4FE4-873B-4BDC-A1D0-110409809033}"/>
              </a:ext>
            </a:extLst>
          </p:cNvPr>
          <p:cNvSpPr/>
          <p:nvPr/>
        </p:nvSpPr>
        <p:spPr>
          <a:xfrm>
            <a:off x="12901767" y="4311448"/>
            <a:ext cx="2566023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638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" panose="020F0502020204030204"/>
              </a:rPr>
              <a:t>Estándar: 20 días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80C2633-8381-4324-8B4C-BC8A61C08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436" y="-16209"/>
            <a:ext cx="3877664" cy="229899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17A972C0-A5A1-4FC7-96EE-8EB46108DF82}"/>
              </a:ext>
            </a:extLst>
          </p:cNvPr>
          <p:cNvSpPr/>
          <p:nvPr/>
        </p:nvSpPr>
        <p:spPr>
          <a:xfrm>
            <a:off x="117655" y="2616841"/>
            <a:ext cx="331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32" name="CuadroTexto 32">
            <a:extLst>
              <a:ext uri="{FF2B5EF4-FFF2-40B4-BE49-F238E27FC236}">
                <a16:creationId xmlns:a16="http://schemas.microsoft.com/office/drawing/2014/main" id="{77E7C3E9-44FC-4739-AF79-2FDEB653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0444939"/>
            <a:ext cx="534883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informe ejecutivo de oportunidad 1552,</a:t>
            </a:r>
            <a:r>
              <a:rPr lang="es-ES" altLang="es-CO" sz="1814" dirty="0">
                <a:solidFill>
                  <a:srgbClr val="7F7F7F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116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1060450" y="1147619"/>
            <a:ext cx="13105671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Gestion seguridad del paciente, Zonal Eje Cafetero Manizáles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D6B992F-2E6C-4592-A0D3-1819204FF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279483"/>
              </p:ext>
            </p:extLst>
          </p:nvPr>
        </p:nvGraphicFramePr>
        <p:xfrm>
          <a:off x="5183784" y="3581717"/>
          <a:ext cx="6392265" cy="352075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130755">
                  <a:extLst>
                    <a:ext uri="{9D8B030D-6E8A-4147-A177-3AD203B41FA5}">
                      <a16:colId xmlns:a16="http://schemas.microsoft.com/office/drawing/2014/main" val="4120465236"/>
                    </a:ext>
                  </a:extLst>
                </a:gridCol>
                <a:gridCol w="2130755">
                  <a:extLst>
                    <a:ext uri="{9D8B030D-6E8A-4147-A177-3AD203B41FA5}">
                      <a16:colId xmlns:a16="http://schemas.microsoft.com/office/drawing/2014/main" val="3381221066"/>
                    </a:ext>
                  </a:extLst>
                </a:gridCol>
                <a:gridCol w="2130755">
                  <a:extLst>
                    <a:ext uri="{9D8B030D-6E8A-4147-A177-3AD203B41FA5}">
                      <a16:colId xmlns:a16="http://schemas.microsoft.com/office/drawing/2014/main" val="1347232314"/>
                    </a:ext>
                  </a:extLst>
                </a:gridCol>
              </a:tblGrid>
              <a:tr h="80759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4000" b="1" u="none" strike="noStrike" dirty="0">
                          <a:effectLst/>
                        </a:rPr>
                        <a:t>2020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967152"/>
                  </a:ext>
                </a:extLst>
              </a:tr>
              <a:tr h="9939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>
                          <a:effectLst/>
                        </a:rPr>
                        <a:t> </a:t>
                      </a:r>
                      <a:endParaRPr lang="es-CO" sz="2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EVENTOS ADVERSOS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INCIDENCIA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1511555395"/>
                  </a:ext>
                </a:extLst>
              </a:tr>
              <a:tr h="11754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>
                          <a:effectLst/>
                        </a:rPr>
                        <a:t>AMBULATORIO</a:t>
                      </a:r>
                      <a:endParaRPr lang="es-C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2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 dirty="0">
                          <a:effectLst/>
                        </a:rPr>
                        <a:t>0%</a:t>
                      </a:r>
                      <a:endParaRPr lang="es-CO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2001262556"/>
                  </a:ext>
                </a:extLst>
              </a:tr>
              <a:tr h="5437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HOSPITALARIO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2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 dirty="0">
                          <a:effectLst/>
                        </a:rPr>
                        <a:t>0%</a:t>
                      </a:r>
                      <a:endParaRPr lang="es-CO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745339725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A6BC58F-1AF4-4AAC-B7D4-E70B78BB3610}"/>
              </a:ext>
            </a:extLst>
          </p:cNvPr>
          <p:cNvSpPr/>
          <p:nvPr/>
        </p:nvSpPr>
        <p:spPr>
          <a:xfrm>
            <a:off x="1517650" y="8741871"/>
            <a:ext cx="16085125" cy="701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7846"/>
            <a:r>
              <a:rPr lang="es-CO" sz="1979" dirty="0">
                <a:solidFill>
                  <a:prstClr val="black"/>
                </a:solidFill>
                <a:latin typeface="Calibri" panose="020F0502020204030204"/>
              </a:rPr>
              <a:t>Fuente: Consolidado de Casos – Programa de Seguridad del Paciente – Famisanar EPS – Corte a 31 de diciembre 2020</a:t>
            </a:r>
          </a:p>
          <a:p>
            <a:pPr algn="ctr" defTabSz="1507846"/>
            <a:r>
              <a:rPr lang="es-CO" sz="1979" dirty="0">
                <a:solidFill>
                  <a:prstClr val="black"/>
                </a:solidFill>
                <a:latin typeface="Calibri" panose="020F0502020204030204"/>
              </a:rPr>
              <a:t>Malla de Auditoría Intrahospitalaria – Famisanar EPS – Corte a 31 de diciembre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¡Conoce EPS Famisanar!">
            <a:hlinkClick r:id="" action="ppaction://media"/>
            <a:extLst>
              <a:ext uri="{FF2B5EF4-FFF2-40B4-BE49-F238E27FC236}">
                <a16:creationId xmlns:a16="http://schemas.microsoft.com/office/drawing/2014/main" id="{63B4602C-58AC-4D6A-830A-EE890D7C0A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350" y="301853"/>
            <a:ext cx="18821400" cy="107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8387F4-9B81-473D-9925-119847BAE2ED}"/>
              </a:ext>
            </a:extLst>
          </p:cNvPr>
          <p:cNvPicPr/>
          <p:nvPr/>
        </p:nvPicPr>
        <p:blipFill rotWithShape="1">
          <a:blip r:embed="rId2"/>
          <a:srcRect l="30210" t="31395" r="11372" b="10344"/>
          <a:stretch/>
        </p:blipFill>
        <p:spPr bwMode="auto">
          <a:xfrm>
            <a:off x="0" y="5749"/>
            <a:ext cx="20104099" cy="1130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221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65706C-8586-414C-8B99-5F135B02FC7A}"/>
              </a:ext>
            </a:extLst>
          </p:cNvPr>
          <p:cNvPicPr/>
          <p:nvPr/>
        </p:nvPicPr>
        <p:blipFill rotWithShape="1">
          <a:blip r:embed="rId2"/>
          <a:srcRect l="30211" t="32603" r="11574" b="12155"/>
          <a:stretch/>
        </p:blipFill>
        <p:spPr bwMode="auto">
          <a:xfrm>
            <a:off x="0" y="0"/>
            <a:ext cx="20104100" cy="10248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2816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9E7FB7-F756-41C3-88F2-8CBCC604599E}"/>
              </a:ext>
            </a:extLst>
          </p:cNvPr>
          <p:cNvPicPr/>
          <p:nvPr/>
        </p:nvPicPr>
        <p:blipFill rotWithShape="1">
          <a:blip r:embed="rId3"/>
          <a:srcRect l="30380" t="31395" r="11236" b="10344"/>
          <a:stretch/>
        </p:blipFill>
        <p:spPr bwMode="auto">
          <a:xfrm>
            <a:off x="-14262" y="0"/>
            <a:ext cx="20118362" cy="1130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681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3877664" y="473075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endParaRPr lang="es-CO" sz="3958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04B130-B76B-47E1-A51E-A5CCC2BBE49C}"/>
              </a:ext>
            </a:extLst>
          </p:cNvPr>
          <p:cNvSpPr txBox="1"/>
          <p:nvPr/>
        </p:nvSpPr>
        <p:spPr>
          <a:xfrm>
            <a:off x="1517650" y="1174485"/>
            <a:ext cx="1196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4472C4">
                    <a:lumMod val="75000"/>
                  </a:srgbClr>
                </a:solidFill>
              </a:rPr>
              <a:t>PROMOCIÓN DE LA SALUD</a:t>
            </a:r>
          </a:p>
          <a:p>
            <a:endParaRPr lang="es-CO" sz="4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F48DB99-31A2-435A-8545-CB406A125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28"/>
          <a:stretch/>
        </p:blipFill>
        <p:spPr>
          <a:xfrm>
            <a:off x="1746250" y="2829037"/>
            <a:ext cx="5029200" cy="6216401"/>
          </a:xfrm>
          <a:prstGeom prst="rect">
            <a:avLst/>
          </a:prstGeom>
        </p:spPr>
      </p:pic>
      <p:pic>
        <p:nvPicPr>
          <p:cNvPr id="11" name="Imagen 10" descr="Captura de pantalla 2020-06-08 a las 4.26.02 p.m..png">
            <a:extLst>
              <a:ext uri="{FF2B5EF4-FFF2-40B4-BE49-F238E27FC236}">
                <a16:creationId xmlns:a16="http://schemas.microsoft.com/office/drawing/2014/main" id="{E946750B-B644-4C16-BFF7-284F671B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86" y="3137779"/>
            <a:ext cx="5454582" cy="3503587"/>
          </a:xfrm>
          <a:prstGeom prst="rect">
            <a:avLst/>
          </a:prstGeom>
        </p:spPr>
      </p:pic>
      <p:pic>
        <p:nvPicPr>
          <p:cNvPr id="12" name="Imagen 2" descr="image002">
            <a:extLst>
              <a:ext uri="{FF2B5EF4-FFF2-40B4-BE49-F238E27FC236}">
                <a16:creationId xmlns:a16="http://schemas.microsoft.com/office/drawing/2014/main" id="{8043D1AA-02BE-4C1D-8BDB-66CB6DEB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708" y="5197475"/>
            <a:ext cx="3890283" cy="483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863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755650" y="180148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GESTIÓN COVID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9D51FF-5978-4BB3-89E7-931A1AB92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084" t="17948" r="67873" b="65398"/>
          <a:stretch/>
        </p:blipFill>
        <p:spPr>
          <a:xfrm>
            <a:off x="14547850" y="4934554"/>
            <a:ext cx="5181600" cy="24214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BA6FD3B-BDD6-495F-93FE-287AD6144E60}"/>
              </a:ext>
            </a:extLst>
          </p:cNvPr>
          <p:cNvSpPr/>
          <p:nvPr/>
        </p:nvSpPr>
        <p:spPr>
          <a:xfrm>
            <a:off x="2970823" y="1150226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Creación de la línea de orientación y seguimiento exclusivo para COVID-19</a:t>
            </a:r>
            <a:endParaRPr lang="es-CO" sz="28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7E304D-4E00-4DD4-B10F-ED0E581C0680}"/>
              </a:ext>
            </a:extLst>
          </p:cNvPr>
          <p:cNvSpPr/>
          <p:nvPr/>
        </p:nvSpPr>
        <p:spPr>
          <a:xfrm>
            <a:off x="2959100" y="3519352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Diseño e implementación mas de 20 protocolos y rutas de atención de casos sospechoso o confirmados COVID 19, población priorizada, desarrollo de software de seguimiento.</a:t>
            </a:r>
            <a:endParaRPr lang="es-CO" sz="28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0528B5E-FC2D-42FC-9ED9-EACD5B483BBC}"/>
              </a:ext>
            </a:extLst>
          </p:cNvPr>
          <p:cNvSpPr/>
          <p:nvPr/>
        </p:nvSpPr>
        <p:spPr>
          <a:xfrm>
            <a:off x="2965450" y="6040245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Atención domiciliaria y de tele consultas a 422 usuarios entre casos sospechosos y confirmados para COVID 19</a:t>
            </a:r>
            <a:endParaRPr lang="es-CO" sz="28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55A6CB-FD1E-4CD8-B284-A0A06AA42445}"/>
              </a:ext>
            </a:extLst>
          </p:cNvPr>
          <p:cNvSpPr/>
          <p:nvPr/>
        </p:nvSpPr>
        <p:spPr>
          <a:xfrm>
            <a:off x="2965450" y="8561138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Fortalecimiento, ampliación y articulación de la red de prestadores domiciliarios, ambulatorios y hospitalarios tanto COVID como no COVID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840658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321675"/>
            <a:ext cx="115062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88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Financiera 2020</a:t>
            </a:r>
            <a:endParaRPr sz="88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085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D5B1517-A86B-48B7-B187-B762DF23B33B}"/>
              </a:ext>
            </a:extLst>
          </p:cNvPr>
          <p:cNvGrpSpPr/>
          <p:nvPr/>
        </p:nvGrpSpPr>
        <p:grpSpPr>
          <a:xfrm>
            <a:off x="16605250" y="0"/>
            <a:ext cx="3498849" cy="1980015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9"/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1"/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816427" y="2013982"/>
            <a:ext cx="17294321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2020:  </a:t>
            </a:r>
            <a:r>
              <a:rPr lang="es-CO" sz="4000" b="1" dirty="0">
                <a:solidFill>
                  <a:schemeClr val="tx2"/>
                </a:solidFill>
              </a:rPr>
              <a:t> 2.881.854                                                     </a:t>
            </a:r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2019:  </a:t>
            </a:r>
            <a:r>
              <a:rPr lang="es-CO" sz="4000" b="1" dirty="0">
                <a:solidFill>
                  <a:schemeClr val="tx2"/>
                </a:solidFill>
              </a:rPr>
              <a:t> 2.438.480 </a:t>
            </a: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ADB3BAFC-B646-42CE-972E-78BE691F8EB3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Composición de ingresos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3A41016D-644D-4C31-A057-6D2EF391B16E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088B7CC4-3C28-4C00-8389-E88411E523CA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5BE8B4-0FD0-4674-BBAB-DB90ADC341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088"/>
          <a:stretch/>
        </p:blipFill>
        <p:spPr>
          <a:xfrm>
            <a:off x="-6350" y="2729039"/>
            <a:ext cx="9659272" cy="713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5553CE-2E48-4B19-8056-B53C8F281A9E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r="34780"/>
          <a:stretch/>
        </p:blipFill>
        <p:spPr>
          <a:xfrm>
            <a:off x="9518650" y="2729039"/>
            <a:ext cx="9658800" cy="7135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62F0ED-3493-4267-A929-A1E231A761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6535"/>
          <a:stretch/>
        </p:blipFill>
        <p:spPr>
          <a:xfrm>
            <a:off x="130749" y="8974269"/>
            <a:ext cx="20132101" cy="10238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1C1E5B-1C06-4F8D-AE3F-5F14544B5DE0}"/>
              </a:ext>
            </a:extLst>
          </p:cNvPr>
          <p:cNvSpPr txBox="1"/>
          <p:nvPr/>
        </p:nvSpPr>
        <p:spPr>
          <a:xfrm>
            <a:off x="603249" y="10226675"/>
            <a:ext cx="1845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Incremento UPC por aumento en tarifa y afiliados $346.229, entrada en vigencia de presupuestos máximos $214.499, e ingreso por pruebas COVID $65.365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02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9">
            <a:extLst>
              <a:ext uri="{FF2B5EF4-FFF2-40B4-BE49-F238E27FC236}">
                <a16:creationId xmlns:a16="http://schemas.microsoft.com/office/drawing/2014/main" id="{5B132D79-E8BA-4181-B4F0-094C818BAAF9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3FED77CB-5C6A-4BB7-ADFF-6C82B10661BB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0A35DE-9EB3-41DA-B34B-854AE3605CA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Resultado Neto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C08363F2-85B1-4D29-B234-D1B12C3CE046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51957F4E-63E1-496E-8D48-6A36F550EF68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7.2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8E300535-AC7B-4AF1-8B85-76B36E1DB4FD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63" name="object 27">
              <a:extLst>
                <a:ext uri="{FF2B5EF4-FFF2-40B4-BE49-F238E27FC236}">
                  <a16:creationId xmlns:a16="http://schemas.microsoft.com/office/drawing/2014/main" id="{8E2392AF-28CF-4ABF-AA8C-EEE52C4D17BB}"/>
                </a:ext>
              </a:extLst>
            </p:cNvPr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>
              <a:extLst>
                <a:ext uri="{FF2B5EF4-FFF2-40B4-BE49-F238E27FC236}">
                  <a16:creationId xmlns:a16="http://schemas.microsoft.com/office/drawing/2014/main" id="{3245C25D-30F2-4951-96CE-30F4979DB3E6}"/>
                </a:ext>
              </a:extLst>
            </p:cNvPr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9">
              <a:extLst>
                <a:ext uri="{FF2B5EF4-FFF2-40B4-BE49-F238E27FC236}">
                  <a16:creationId xmlns:a16="http://schemas.microsoft.com/office/drawing/2014/main" id="{91BF7916-1675-4673-BE83-D7B42CF8702C}"/>
                </a:ext>
              </a:extLst>
            </p:cNvPr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0">
              <a:extLst>
                <a:ext uri="{FF2B5EF4-FFF2-40B4-BE49-F238E27FC236}">
                  <a16:creationId xmlns:a16="http://schemas.microsoft.com/office/drawing/2014/main" id="{53909F55-2931-4FA7-96D2-8DB9CDA27770}"/>
                </a:ext>
              </a:extLst>
            </p:cNvPr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1">
              <a:extLst>
                <a:ext uri="{FF2B5EF4-FFF2-40B4-BE49-F238E27FC236}">
                  <a16:creationId xmlns:a16="http://schemas.microsoft.com/office/drawing/2014/main" id="{4FF29CB8-66D2-4E1D-98E1-6ECF355DAE30}"/>
                </a:ext>
              </a:extLst>
            </p:cNvPr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2">
              <a:extLst>
                <a:ext uri="{FF2B5EF4-FFF2-40B4-BE49-F238E27FC236}">
                  <a16:creationId xmlns:a16="http://schemas.microsoft.com/office/drawing/2014/main" id="{8ACFC088-3B0E-4FB1-B6BC-99827476F9E7}"/>
                </a:ext>
              </a:extLst>
            </p:cNvPr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3">
              <a:extLst>
                <a:ext uri="{FF2B5EF4-FFF2-40B4-BE49-F238E27FC236}">
                  <a16:creationId xmlns:a16="http://schemas.microsoft.com/office/drawing/2014/main" id="{E15F34E9-8CE3-438D-965E-597902E93F31}"/>
                </a:ext>
              </a:extLst>
            </p:cNvPr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4">
              <a:extLst>
                <a:ext uri="{FF2B5EF4-FFF2-40B4-BE49-F238E27FC236}">
                  <a16:creationId xmlns:a16="http://schemas.microsoft.com/office/drawing/2014/main" id="{BD681377-D05A-4580-9733-B281269B9543}"/>
                </a:ext>
              </a:extLst>
            </p:cNvPr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35">
              <a:extLst>
                <a:ext uri="{FF2B5EF4-FFF2-40B4-BE49-F238E27FC236}">
                  <a16:creationId xmlns:a16="http://schemas.microsoft.com/office/drawing/2014/main" id="{E61628C1-3A3D-430A-9349-A7145FC5259F}"/>
                </a:ext>
              </a:extLst>
            </p:cNvPr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6">
              <a:extLst>
                <a:ext uri="{FF2B5EF4-FFF2-40B4-BE49-F238E27FC236}">
                  <a16:creationId xmlns:a16="http://schemas.microsoft.com/office/drawing/2014/main" id="{3ED0C7E2-5686-4342-9504-527FE98AC83D}"/>
                </a:ext>
              </a:extLst>
            </p:cNvPr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7">
              <a:extLst>
                <a:ext uri="{FF2B5EF4-FFF2-40B4-BE49-F238E27FC236}">
                  <a16:creationId xmlns:a16="http://schemas.microsoft.com/office/drawing/2014/main" id="{F377FCBE-7EFA-4C23-A0A2-A9A7AE4B1C3C}"/>
                </a:ext>
              </a:extLst>
            </p:cNvPr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38">
              <a:extLst>
                <a:ext uri="{FF2B5EF4-FFF2-40B4-BE49-F238E27FC236}">
                  <a16:creationId xmlns:a16="http://schemas.microsoft.com/office/drawing/2014/main" id="{774580A2-0B20-4BC8-B546-976C412DF06B}"/>
                </a:ext>
              </a:extLst>
            </p:cNvPr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9">
              <a:extLst>
                <a:ext uri="{FF2B5EF4-FFF2-40B4-BE49-F238E27FC236}">
                  <a16:creationId xmlns:a16="http://schemas.microsoft.com/office/drawing/2014/main" id="{D53CFD79-DB16-4FC5-84F3-CC476865E382}"/>
                </a:ext>
              </a:extLst>
            </p:cNvPr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0">
              <a:extLst>
                <a:ext uri="{FF2B5EF4-FFF2-40B4-BE49-F238E27FC236}">
                  <a16:creationId xmlns:a16="http://schemas.microsoft.com/office/drawing/2014/main" id="{14DF42FC-E369-48C6-A411-4871BEB4FFA8}"/>
                </a:ext>
              </a:extLst>
            </p:cNvPr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41">
              <a:extLst>
                <a:ext uri="{FF2B5EF4-FFF2-40B4-BE49-F238E27FC236}">
                  <a16:creationId xmlns:a16="http://schemas.microsoft.com/office/drawing/2014/main" id="{247BB22F-CED3-40C0-B8BF-ABD875454BD3}"/>
                </a:ext>
              </a:extLst>
            </p:cNvPr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42">
              <a:extLst>
                <a:ext uri="{FF2B5EF4-FFF2-40B4-BE49-F238E27FC236}">
                  <a16:creationId xmlns:a16="http://schemas.microsoft.com/office/drawing/2014/main" id="{9B5320BF-4A33-48B5-BBEC-A3BB22BF8DDC}"/>
                </a:ext>
              </a:extLst>
            </p:cNvPr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3">
              <a:extLst>
                <a:ext uri="{FF2B5EF4-FFF2-40B4-BE49-F238E27FC236}">
                  <a16:creationId xmlns:a16="http://schemas.microsoft.com/office/drawing/2014/main" id="{C81F4E2C-D4FA-4616-A543-F905604B0DC3}"/>
                </a:ext>
              </a:extLst>
            </p:cNvPr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44">
              <a:extLst>
                <a:ext uri="{FF2B5EF4-FFF2-40B4-BE49-F238E27FC236}">
                  <a16:creationId xmlns:a16="http://schemas.microsoft.com/office/drawing/2014/main" id="{3D85D327-A2D5-4F36-9496-308CABA1E2A9}"/>
                </a:ext>
              </a:extLst>
            </p:cNvPr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45">
              <a:extLst>
                <a:ext uri="{FF2B5EF4-FFF2-40B4-BE49-F238E27FC236}">
                  <a16:creationId xmlns:a16="http://schemas.microsoft.com/office/drawing/2014/main" id="{7A327E6F-E37A-4EE0-A528-7B6CA9E2D207}"/>
                </a:ext>
              </a:extLst>
            </p:cNvPr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6">
              <a:extLst>
                <a:ext uri="{FF2B5EF4-FFF2-40B4-BE49-F238E27FC236}">
                  <a16:creationId xmlns:a16="http://schemas.microsoft.com/office/drawing/2014/main" id="{46401EE8-ECA8-4CB2-B4E3-EF8A7BAC0A31}"/>
                </a:ext>
              </a:extLst>
            </p:cNvPr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745869A-2AA0-400C-B11A-7AA8D149A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582" y="2179424"/>
            <a:ext cx="16200000" cy="814364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4141BAB-CC4A-4A33-B00D-F967B74A24FF}"/>
              </a:ext>
            </a:extLst>
          </p:cNvPr>
          <p:cNvSpPr txBox="1"/>
          <p:nvPr/>
        </p:nvSpPr>
        <p:spPr>
          <a:xfrm>
            <a:off x="2965449" y="10266511"/>
            <a:ext cx="1417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Crecimiento de costo inferior a crecimiento de ingresos genera resultado de 19 mil millones.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8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id="{CF7BE4AE-1FD0-4330-82AE-44E5F6DE03BE}"/>
              </a:ext>
            </a:extLst>
          </p:cNvPr>
          <p:cNvGraphicFramePr/>
          <p:nvPr/>
        </p:nvGraphicFramePr>
        <p:xfrm>
          <a:off x="984250" y="4097938"/>
          <a:ext cx="15188335" cy="628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BF2B073E-B5DF-4584-8345-1827A2EA0720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6701435" y="4527464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D22266-228A-40F4-A365-B865B4671AF1}"/>
              </a:ext>
            </a:extLst>
          </p:cNvPr>
          <p:cNvSpPr txBox="1"/>
          <p:nvPr/>
        </p:nvSpPr>
        <p:spPr>
          <a:xfrm>
            <a:off x="1003690" y="5927848"/>
            <a:ext cx="3502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242.730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321FB32-8A50-404B-9C9C-72FA26EB83D3}"/>
              </a:ext>
            </a:extLst>
          </p:cNvPr>
          <p:cNvSpPr txBox="1"/>
          <p:nvPr/>
        </p:nvSpPr>
        <p:spPr>
          <a:xfrm>
            <a:off x="4823615" y="4931964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8.711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7D0AF59-2B53-4409-89B9-AC03B2FB7C3C}"/>
              </a:ext>
            </a:extLst>
          </p:cNvPr>
          <p:cNvSpPr txBox="1"/>
          <p:nvPr/>
        </p:nvSpPr>
        <p:spPr>
          <a:xfrm>
            <a:off x="8772915" y="3946729"/>
            <a:ext cx="3560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13.528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FF3AC6A-6A9D-46D0-AFC2-1D2D547B7F7F}"/>
              </a:ext>
            </a:extLst>
          </p:cNvPr>
          <p:cNvSpPr txBox="1"/>
          <p:nvPr/>
        </p:nvSpPr>
        <p:spPr>
          <a:xfrm>
            <a:off x="12691267" y="2942870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6.228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B864FE97-6AE1-4FA2-88A2-32619F5714CC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210A4C34-87F0-4783-9DFB-EF3EA36BCAA3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87006E-5CFC-415D-A0C5-FB7E3E88DA9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Indicadores de habilitación financiera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099917F5-9151-4231-ACC6-DF837AEE9904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AE82786-4226-4F41-8167-C22684452D25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7.3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388EEC7-A2A5-4153-9A9F-856EB181B697}"/>
              </a:ext>
            </a:extLst>
          </p:cNvPr>
          <p:cNvSpPr txBox="1"/>
          <p:nvPr/>
        </p:nvSpPr>
        <p:spPr>
          <a:xfrm>
            <a:off x="679450" y="9776678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Al cierre del ejercicio se cumple con indicadores patrimonio adecuado, régimen de inversión reserva técnica PBS y régimen de inversión reserva técnica Presupuestos máximos Según Plan de Habilitación Resolución 2117 de 2016.</a:t>
            </a:r>
          </a:p>
        </p:txBody>
      </p:sp>
    </p:spTree>
    <p:extLst>
      <p:ext uri="{BB962C8B-B14F-4D97-AF65-F5344CB8AC3E}">
        <p14:creationId xmlns:p14="http://schemas.microsoft.com/office/powerpoint/2010/main" val="6156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56" grpId="0"/>
      <p:bldP spid="5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2EC4A87-95A9-4AF9-BF14-70AD1EC890D6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EE4E840E-AF11-4C73-B356-7753A4F2CD2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9AF24D85-F6BE-4ECD-A561-272652F0C30A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3ED20ED3-E705-4B1F-828F-3E3EF8E0A175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Gestión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E18A6A0F-E76A-466F-816E-AC27CFFDD347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2E329CEE-06C9-4FD5-A804-8F338B5064ED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C7E627-6DED-4B4F-82E8-2BE2C7852B4A}"/>
              </a:ext>
            </a:extLst>
          </p:cNvPr>
          <p:cNvGraphicFramePr>
            <a:graphicFrameLocks noGrp="1"/>
          </p:cNvGraphicFramePr>
          <p:nvPr/>
        </p:nvGraphicFramePr>
        <p:xfrm>
          <a:off x="8460529" y="4435475"/>
          <a:ext cx="10800000" cy="3905280"/>
        </p:xfrm>
        <a:graphic>
          <a:graphicData uri="http://schemas.openxmlformats.org/drawingml/2006/table">
            <a:tbl>
              <a:tblPr/>
              <a:tblGrid>
                <a:gridCol w="6953034">
                  <a:extLst>
                    <a:ext uri="{9D8B030D-6E8A-4147-A177-3AD203B41FA5}">
                      <a16:colId xmlns:a16="http://schemas.microsoft.com/office/drawing/2014/main" val="1213845965"/>
                    </a:ext>
                  </a:extLst>
                </a:gridCol>
                <a:gridCol w="3846966">
                  <a:extLst>
                    <a:ext uri="{9D8B030D-6E8A-4147-A177-3AD203B41FA5}">
                      <a16:colId xmlns:a16="http://schemas.microsoft.com/office/drawing/2014/main" val="359443408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antes de 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08334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4600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751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7064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Neto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19.705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1970"/>
                  </a:ext>
                </a:extLst>
              </a:tr>
            </a:tbl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F5AC9F17-2FF9-4153-ABAD-03939210E3FB}"/>
              </a:ext>
            </a:extLst>
          </p:cNvPr>
          <p:cNvSpPr txBox="1"/>
          <p:nvPr/>
        </p:nvSpPr>
        <p:spPr>
          <a:xfrm>
            <a:off x="258255" y="914649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Mejora significativa en ingreso por reconocimiento de pruebas COVID, e ingresos adicionales por UPC, y Presupuestos máximos, equilibra mayor costo COVID y gastos de deterioro por ajuste en metodología de cálculo.</a:t>
            </a:r>
          </a:p>
        </p:txBody>
      </p:sp>
      <p:sp>
        <p:nvSpPr>
          <p:cNvPr id="49" name="Parallelogram 61">
            <a:extLst>
              <a:ext uri="{FF2B5EF4-FFF2-40B4-BE49-F238E27FC236}">
                <a16:creationId xmlns:a16="http://schemas.microsoft.com/office/drawing/2014/main" id="{F336E597-E113-4B2B-9CF5-07B17A67FD40}"/>
              </a:ext>
            </a:extLst>
          </p:cNvPr>
          <p:cNvSpPr/>
          <p:nvPr/>
        </p:nvSpPr>
        <p:spPr>
          <a:xfrm flipH="1">
            <a:off x="258255" y="1937364"/>
            <a:ext cx="7744514" cy="6848052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51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/>
          <p:cNvSpPr/>
          <p:nvPr/>
        </p:nvSpPr>
        <p:spPr>
          <a:xfrm>
            <a:off x="6820847" y="2534960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7808205" y="437994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Elipse 29"/>
          <p:cNvSpPr/>
          <p:nvPr/>
        </p:nvSpPr>
        <p:spPr>
          <a:xfrm>
            <a:off x="11522451" y="762949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13664244" y="8949498"/>
            <a:ext cx="1507809" cy="15084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06680" y="7178480"/>
            <a:ext cx="6181699" cy="2588304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Informe de </a:t>
            </a:r>
          </a:p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Gestión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93120" y="911539"/>
            <a:ext cx="3651359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Población Afiliada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942624" y="2894625"/>
            <a:ext cx="3472902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Servicio al usuario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05124" y="4745414"/>
            <a:ext cx="316769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Modelo de Salud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715126" y="7919301"/>
            <a:ext cx="2570898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Financiera</a:t>
            </a:r>
            <a:endParaRPr lang="es-CO" sz="2638" b="1" dirty="0">
              <a:solidFill>
                <a:prstClr val="black">
                  <a:lumMod val="50000"/>
                  <a:lumOff val="50000"/>
                </a:prst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4852650" y="9242531"/>
            <a:ext cx="427770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Participación  Social</a:t>
            </a:r>
          </a:p>
        </p:txBody>
      </p:sp>
      <p:pic>
        <p:nvPicPr>
          <p:cNvPr id="5129" name="Picture 6" descr="Resultado de imagen para icono alianzas 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66" y="-1471639"/>
            <a:ext cx="887863" cy="8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4948084" y="658493"/>
            <a:ext cx="1507808" cy="15078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30" name="Picture 6" descr="https://www.maxcf.es/wp-content/uploads/2018/10/iconos-web-visual-composer.jpg">
            <a:extLst>
              <a:ext uri="{FF2B5EF4-FFF2-40B4-BE49-F238E27FC236}">
                <a16:creationId xmlns:a16="http://schemas.microsoft.com/office/drawing/2014/main" id="{9148EC4C-D7A7-4167-9F79-10A69726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12" y="-5223471"/>
            <a:ext cx="10994430" cy="36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231A500-9341-45D0-9B11-3E8230A9FFEA}"/>
              </a:ext>
            </a:extLst>
          </p:cNvPr>
          <p:cNvGrpSpPr/>
          <p:nvPr/>
        </p:nvGrpSpPr>
        <p:grpSpPr>
          <a:xfrm>
            <a:off x="10660071" y="9082252"/>
            <a:ext cx="1507808" cy="1507808"/>
            <a:chOff x="7410187" y="4761195"/>
            <a:chExt cx="914400" cy="914400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DEC1289D-FDD4-4BE7-A45E-5F953469B1C2}"/>
                </a:ext>
              </a:extLst>
            </p:cNvPr>
            <p:cNvSpPr/>
            <p:nvPr/>
          </p:nvSpPr>
          <p:spPr>
            <a:xfrm>
              <a:off x="7410187" y="4761195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95EF54A0-E6BE-4475-ABF3-1BE043544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46" t="77824" r="1239" b="13776"/>
            <a:stretch/>
          </p:blipFill>
          <p:spPr bwMode="auto">
            <a:xfrm>
              <a:off x="7499931" y="4858395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C185049-87A1-4B87-B52B-388B10E9F820}"/>
              </a:ext>
            </a:extLst>
          </p:cNvPr>
          <p:cNvGrpSpPr/>
          <p:nvPr/>
        </p:nvGrpSpPr>
        <p:grpSpPr>
          <a:xfrm>
            <a:off x="8696160" y="7601969"/>
            <a:ext cx="1507808" cy="1507808"/>
            <a:chOff x="5723192" y="4973107"/>
            <a:chExt cx="914400" cy="9144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C788459-5112-4C00-A08D-7B4FB910C3E3}"/>
                </a:ext>
              </a:extLst>
            </p:cNvPr>
            <p:cNvSpPr/>
            <p:nvPr/>
          </p:nvSpPr>
          <p:spPr>
            <a:xfrm>
              <a:off x="5723192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11A03C0A-4DFE-44FD-A615-946B3622A3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9" t="35084" r="31386" b="56516"/>
            <a:stretch/>
          </p:blipFill>
          <p:spPr bwMode="auto">
            <a:xfrm>
              <a:off x="5812936" y="5070307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CEFA0F1-50EB-4513-8FBC-3528AEE55D5D}"/>
              </a:ext>
            </a:extLst>
          </p:cNvPr>
          <p:cNvGrpSpPr/>
          <p:nvPr/>
        </p:nvGrpSpPr>
        <p:grpSpPr>
          <a:xfrm>
            <a:off x="3733921" y="2748464"/>
            <a:ext cx="1507808" cy="1507808"/>
            <a:chOff x="2349202" y="5014558"/>
            <a:chExt cx="914400" cy="9144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59C18AEF-7E1B-4EA8-B253-AA1DCE050BBE}"/>
                </a:ext>
              </a:extLst>
            </p:cNvPr>
            <p:cNvSpPr/>
            <p:nvPr/>
          </p:nvSpPr>
          <p:spPr>
            <a:xfrm>
              <a:off x="2349202" y="5014558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E7AE2CA-2DFF-4E7D-A5A9-D6DF7C9CC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2" t="69814" r="81143" b="21786"/>
            <a:stretch/>
          </p:blipFill>
          <p:spPr bwMode="auto">
            <a:xfrm>
              <a:off x="2438945" y="5111758"/>
              <a:ext cx="734914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74DD1-376F-464F-A357-DE2B0F3F27BC}"/>
              </a:ext>
            </a:extLst>
          </p:cNvPr>
          <p:cNvGrpSpPr/>
          <p:nvPr/>
        </p:nvGrpSpPr>
        <p:grpSpPr>
          <a:xfrm>
            <a:off x="5126303" y="4454315"/>
            <a:ext cx="1507808" cy="1507808"/>
            <a:chOff x="4036197" y="4973107"/>
            <a:chExt cx="914400" cy="9144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6D1A745-73C8-48BE-9685-B22D3106656D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0AF26306-5819-456E-912E-86CBC322EE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B94B0C-C760-49EF-AEFE-395C6B97ED17}"/>
              </a:ext>
            </a:extLst>
          </p:cNvPr>
          <p:cNvGrpSpPr/>
          <p:nvPr/>
        </p:nvGrpSpPr>
        <p:grpSpPr>
          <a:xfrm>
            <a:off x="2030488" y="1027152"/>
            <a:ext cx="1507808" cy="1507808"/>
            <a:chOff x="751043" y="4909779"/>
            <a:chExt cx="914400" cy="9144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6215864B-986B-4D34-9CD0-71053C58B55F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843C12E-F6A0-4E25-B00D-2D78884DD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A1B250C-3807-4EBB-914C-B0913315D531}"/>
              </a:ext>
            </a:extLst>
          </p:cNvPr>
          <p:cNvCxnSpPr>
            <a:cxnSpLocks/>
          </p:cNvCxnSpPr>
          <p:nvPr/>
        </p:nvCxnSpPr>
        <p:spPr>
          <a:xfrm>
            <a:off x="3927120" y="150392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3D7BE43F-7C80-439C-95C5-FC8B670EB74F}"/>
              </a:ext>
            </a:extLst>
          </p:cNvPr>
          <p:cNvCxnSpPr>
            <a:cxnSpLocks/>
          </p:cNvCxnSpPr>
          <p:nvPr/>
        </p:nvCxnSpPr>
        <p:spPr>
          <a:xfrm>
            <a:off x="5808848" y="3310092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E8283228-2F0D-4A20-851C-CB3FD3D30900}"/>
              </a:ext>
            </a:extLst>
          </p:cNvPr>
          <p:cNvCxnSpPr>
            <a:cxnSpLocks/>
          </p:cNvCxnSpPr>
          <p:nvPr/>
        </p:nvCxnSpPr>
        <p:spPr>
          <a:xfrm>
            <a:off x="6930257" y="520356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41F8CEAF-A43D-4C91-9EE9-A241870B96B0}"/>
              </a:ext>
            </a:extLst>
          </p:cNvPr>
          <p:cNvCxnSpPr>
            <a:cxnSpLocks/>
          </p:cNvCxnSpPr>
          <p:nvPr/>
        </p:nvCxnSpPr>
        <p:spPr>
          <a:xfrm>
            <a:off x="10552135" y="835587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E0EB6668-D127-471D-BE70-2249AEEDC0F9}"/>
              </a:ext>
            </a:extLst>
          </p:cNvPr>
          <p:cNvCxnSpPr>
            <a:cxnSpLocks/>
          </p:cNvCxnSpPr>
          <p:nvPr/>
        </p:nvCxnSpPr>
        <p:spPr>
          <a:xfrm>
            <a:off x="12469554" y="9766784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734C29C3-47A3-41DD-AB94-B18F1459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2908" y="34049"/>
            <a:ext cx="5480779" cy="3249450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25435AE8-4A7A-4542-9BFF-E99023E78463}"/>
              </a:ext>
            </a:extLst>
          </p:cNvPr>
          <p:cNvGrpSpPr/>
          <p:nvPr/>
        </p:nvGrpSpPr>
        <p:grpSpPr>
          <a:xfrm>
            <a:off x="6988182" y="6105787"/>
            <a:ext cx="1507808" cy="1507808"/>
            <a:chOff x="4036197" y="4973107"/>
            <a:chExt cx="914400" cy="914400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08444E1-31D5-4CF4-8EDA-CBA500E79B81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FEC87C3E-7814-4762-AEEB-0A4E3196A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0B2DAD8-A73D-4A57-AFDB-7D6813203832}"/>
              </a:ext>
            </a:extLst>
          </p:cNvPr>
          <p:cNvSpPr txBox="1"/>
          <p:nvPr/>
        </p:nvSpPr>
        <p:spPr>
          <a:xfrm>
            <a:off x="11245666" y="5923533"/>
            <a:ext cx="6694484" cy="14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Del Riesgo en Salud – resultados de promoción de la salud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756F630-B0EE-4140-915F-0D9DD17AFFCB}"/>
              </a:ext>
            </a:extLst>
          </p:cNvPr>
          <p:cNvSpPr/>
          <p:nvPr/>
        </p:nvSpPr>
        <p:spPr>
          <a:xfrm>
            <a:off x="9744479" y="6031837"/>
            <a:ext cx="1401492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955FD82-17FC-4A60-B686-01D13DDAA9DA}"/>
              </a:ext>
            </a:extLst>
          </p:cNvPr>
          <p:cNvCxnSpPr>
            <a:cxnSpLocks/>
          </p:cNvCxnSpPr>
          <p:nvPr/>
        </p:nvCxnSpPr>
        <p:spPr>
          <a:xfrm>
            <a:off x="8755308" y="6785741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11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6283EDE0-EC73-4A50-A195-8FE68BC57711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146050" y="9717608"/>
            <a:ext cx="9906000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580.000</a:t>
            </a:r>
            <a:r>
              <a:rPr lang="es-ES" sz="4000" b="1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2D8CD-251A-4657-A7CC-40FA339398CE}"/>
              </a:ext>
            </a:extLst>
          </p:cNvPr>
          <p:cNvGraphicFramePr>
            <a:graphicFrameLocks noGrp="1"/>
          </p:cNvGraphicFramePr>
          <p:nvPr/>
        </p:nvGraphicFramePr>
        <p:xfrm>
          <a:off x="450850" y="2647271"/>
          <a:ext cx="9000000" cy="6479996"/>
        </p:xfrm>
        <a:graphic>
          <a:graphicData uri="http://schemas.openxmlformats.org/drawingml/2006/table">
            <a:tbl>
              <a:tblPr/>
              <a:tblGrid>
                <a:gridCol w="4113246">
                  <a:extLst>
                    <a:ext uri="{9D8B030D-6E8A-4147-A177-3AD203B41FA5}">
                      <a16:colId xmlns:a16="http://schemas.microsoft.com/office/drawing/2014/main" val="4177232785"/>
                    </a:ext>
                  </a:extLst>
                </a:gridCol>
                <a:gridCol w="4886754">
                  <a:extLst>
                    <a:ext uri="{9D8B030D-6E8A-4147-A177-3AD203B41FA5}">
                      <a16:colId xmlns:a16="http://schemas.microsoft.com/office/drawing/2014/main" val="693502130"/>
                    </a:ext>
                  </a:extLst>
                </a:gridCol>
              </a:tblGrid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06665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088563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5806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8301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29953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478345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239.000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5667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53336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78392"/>
                  </a:ext>
                </a:extLst>
              </a:tr>
            </a:tbl>
          </a:graphicData>
        </a:graphic>
      </p:graphicFrame>
      <p:sp>
        <p:nvSpPr>
          <p:cNvPr id="55" name="object 9">
            <a:extLst>
              <a:ext uri="{FF2B5EF4-FFF2-40B4-BE49-F238E27FC236}">
                <a16:creationId xmlns:a16="http://schemas.microsoft.com/office/drawing/2014/main" id="{FDC7F8D0-1BA9-42F2-B98D-1DA38FFD23C1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1">
            <a:extLst>
              <a:ext uri="{FF2B5EF4-FFF2-40B4-BE49-F238E27FC236}">
                <a16:creationId xmlns:a16="http://schemas.microsoft.com/office/drawing/2014/main" id="{E2939352-644B-4479-A4C9-386D0E64411F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8890F6-8ABE-406D-B12B-D721427360BE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Capitalizaciones de los accionistas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 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59044B66-FAAE-4396-A3C5-20192427B9DD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220BB7AC-78E1-4FBD-82CA-F4F3A244329E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405B7-3C27-4DAF-A295-AFC2D342E27A}"/>
              </a:ext>
            </a:extLst>
          </p:cNvPr>
          <p:cNvSpPr txBox="1"/>
          <p:nvPr/>
        </p:nvSpPr>
        <p:spPr>
          <a:xfrm>
            <a:off x="3422650" y="10478611"/>
            <a:ext cx="383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Recursos FOSPEC 172.000 acumulados </a:t>
            </a:r>
            <a:endParaRPr lang="es-CO" dirty="0"/>
          </a:p>
        </p:txBody>
      </p:sp>
      <p:sp>
        <p:nvSpPr>
          <p:cNvPr id="47" name="Parallelogram 61">
            <a:extLst>
              <a:ext uri="{FF2B5EF4-FFF2-40B4-BE49-F238E27FC236}">
                <a16:creationId xmlns:a16="http://schemas.microsoft.com/office/drawing/2014/main" id="{6CDC831D-415C-4C84-8B1E-800ECC22373C}"/>
              </a:ext>
            </a:extLst>
          </p:cNvPr>
          <p:cNvSpPr/>
          <p:nvPr/>
        </p:nvSpPr>
        <p:spPr>
          <a:xfrm>
            <a:off x="11804649" y="2995262"/>
            <a:ext cx="7130287" cy="6479997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0697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4718050" y="10542541"/>
            <a:ext cx="9094125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80.120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67561" y="10018083"/>
            <a:ext cx="11280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595959"/>
                </a:solidFill>
              </a:rPr>
              <a:t>Futuras Capitalizaciones (Respaldo de los accionistas)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15386050" y="4054475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Patrimonio Total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96E366-F14E-424F-A4DB-0DE9F7BFE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880" y="1861774"/>
            <a:ext cx="12574169" cy="75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0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Estado de situación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7.7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49D17374-93DF-40F3-A5EB-09B45EE065D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686730" y="3052686"/>
            <a:ext cx="16861829" cy="7317529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5D5839EA-43F2-45F0-8855-EABF0FC671B2}"/>
              </a:ext>
            </a:extLst>
          </p:cNvPr>
          <p:cNvSpPr txBox="1"/>
          <p:nvPr/>
        </p:nvSpPr>
        <p:spPr>
          <a:xfrm>
            <a:off x="0" y="1025504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Fortalecimiento patrimonial (capitalización y resultados del ejercicio) se conjuga con mayor liquidez, reducción otras cuentas por pagar y proveedores en salud.</a:t>
            </a:r>
          </a:p>
        </p:txBody>
      </p:sp>
    </p:spTree>
    <p:extLst>
      <p:ext uri="{BB962C8B-B14F-4D97-AF65-F5344CB8AC3E}">
        <p14:creationId xmlns:p14="http://schemas.microsoft.com/office/powerpoint/2010/main" val="1648382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Dictamen de Revisoría Fiscal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/>
              <a:t>7.8</a:t>
            </a:r>
            <a:endParaRPr lang="es-CO" sz="4000" kern="0" spc="-305" dirty="0"/>
          </a:p>
        </p:txBody>
      </p:sp>
      <p:graphicFrame>
        <p:nvGraphicFramePr>
          <p:cNvPr id="48" name="Diagrama 47">
            <a:extLst>
              <a:ext uri="{FF2B5EF4-FFF2-40B4-BE49-F238E27FC236}">
                <a16:creationId xmlns:a16="http://schemas.microsoft.com/office/drawing/2014/main" id="{DACABEE8-B281-46A2-99C9-9BB6C9CC203B}"/>
              </a:ext>
            </a:extLst>
          </p:cNvPr>
          <p:cNvGraphicFramePr/>
          <p:nvPr/>
        </p:nvGraphicFramePr>
        <p:xfrm>
          <a:off x="130749" y="2888630"/>
          <a:ext cx="19342099" cy="732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65142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44786"/>
            <a:ext cx="115062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PARTICIPACION SOCIAL 2020</a:t>
            </a:r>
            <a:endParaRPr sz="72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066648" y="8444786"/>
            <a:ext cx="587375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7200" b="1" dirty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endParaRPr sz="7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847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Modelo de Atención en Salud de EPS Famisanar con enfoque diferencial">
            <a:hlinkClick r:id="" action="ppaction://media"/>
            <a:extLst>
              <a:ext uri="{FF2B5EF4-FFF2-40B4-BE49-F238E27FC236}">
                <a16:creationId xmlns:a16="http://schemas.microsoft.com/office/drawing/2014/main" id="{C20EFF43-ADD7-4F65-BA65-278FA48B4B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7650" y="473075"/>
            <a:ext cx="17398375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A0F2882-13C4-4546-8FA4-EEBD64C72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10" y="-1"/>
            <a:ext cx="15070707" cy="113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8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7C102A3-FB91-4543-B67A-7FE6DA62D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58" y="213384"/>
            <a:ext cx="17553124" cy="113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0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https://usc-powerpoint.officeapps.live.com/pods/GetClipboardImage.ashx?Id=198586c3-2db7-4e0d-8fe1-1952bceedac2&amp;DC=PUS3&amp;pkey=dce0ab15-e8a1-42e4-9916-80604e55bd54&amp;wdwaccluster=PU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2" y="17584"/>
            <a:ext cx="20057208" cy="11301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FA2CD29-BC0E-499F-99DB-3F1DEE40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71"/>
            <a:ext cx="20104100" cy="1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3773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27780" y="8436118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Población Afiliada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825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9900786-F2FE-4053-AD55-4C3E0E88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6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75" y="396874"/>
            <a:ext cx="5228691" cy="10778497"/>
          </a:xfrm>
          <a:custGeom>
            <a:avLst/>
            <a:gdLst/>
            <a:ahLst/>
            <a:cxnLst/>
            <a:rect l="l" t="t" r="r" b="b"/>
            <a:pathLst>
              <a:path w="4084954" h="6888480">
                <a:moveTo>
                  <a:pt x="4084332" y="0"/>
                </a:moveTo>
                <a:lnTo>
                  <a:pt x="0" y="0"/>
                </a:lnTo>
                <a:lnTo>
                  <a:pt x="0" y="6888473"/>
                </a:lnTo>
                <a:lnTo>
                  <a:pt x="4084332" y="6888473"/>
                </a:lnTo>
                <a:lnTo>
                  <a:pt x="4084332" y="0"/>
                </a:lnTo>
                <a:close/>
              </a:path>
            </a:pathLst>
          </a:custGeom>
          <a:solidFill>
            <a:srgbClr val="1B3D69"/>
          </a:solidFill>
        </p:spPr>
        <p:txBody>
          <a:bodyPr wrap="square" lIns="0" tIns="0" rIns="0" bIns="0" rtlCol="0"/>
          <a:lstStyle/>
          <a:p>
            <a:endParaRPr sz="2968" dirty="0"/>
          </a:p>
        </p:txBody>
      </p:sp>
      <p:sp>
        <p:nvSpPr>
          <p:cNvPr id="3" name="object 3"/>
          <p:cNvSpPr/>
          <p:nvPr/>
        </p:nvSpPr>
        <p:spPr>
          <a:xfrm>
            <a:off x="12020378" y="10694391"/>
            <a:ext cx="5237251" cy="330229"/>
          </a:xfrm>
          <a:custGeom>
            <a:avLst/>
            <a:gdLst/>
            <a:ahLst/>
            <a:cxnLst/>
            <a:rect l="l" t="t" r="r" b="b"/>
            <a:pathLst>
              <a:path w="4358005" h="210820">
                <a:moveTo>
                  <a:pt x="4259117" y="0"/>
                </a:moveTo>
                <a:lnTo>
                  <a:pt x="98870" y="0"/>
                </a:lnTo>
                <a:lnTo>
                  <a:pt x="60384" y="7769"/>
                </a:lnTo>
                <a:lnTo>
                  <a:pt x="28957" y="28957"/>
                </a:lnTo>
                <a:lnTo>
                  <a:pt x="7769" y="60384"/>
                </a:lnTo>
                <a:lnTo>
                  <a:pt x="0" y="98870"/>
                </a:lnTo>
                <a:lnTo>
                  <a:pt x="0" y="111766"/>
                </a:lnTo>
                <a:lnTo>
                  <a:pt x="7769" y="150252"/>
                </a:lnTo>
                <a:lnTo>
                  <a:pt x="28957" y="181678"/>
                </a:lnTo>
                <a:lnTo>
                  <a:pt x="60384" y="202866"/>
                </a:lnTo>
                <a:lnTo>
                  <a:pt x="98870" y="210635"/>
                </a:lnTo>
                <a:lnTo>
                  <a:pt x="4259117" y="210635"/>
                </a:lnTo>
                <a:lnTo>
                  <a:pt x="4297603" y="202866"/>
                </a:lnTo>
                <a:lnTo>
                  <a:pt x="4329028" y="181678"/>
                </a:lnTo>
                <a:lnTo>
                  <a:pt x="4350214" y="150252"/>
                </a:lnTo>
                <a:lnTo>
                  <a:pt x="4357983" y="111766"/>
                </a:lnTo>
                <a:lnTo>
                  <a:pt x="4357983" y="98870"/>
                </a:lnTo>
                <a:lnTo>
                  <a:pt x="4350214" y="60384"/>
                </a:lnTo>
                <a:lnTo>
                  <a:pt x="4329028" y="28957"/>
                </a:lnTo>
                <a:lnTo>
                  <a:pt x="4297603" y="7769"/>
                </a:lnTo>
                <a:lnTo>
                  <a:pt x="4259117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" name="object 4"/>
          <p:cNvSpPr/>
          <p:nvPr/>
        </p:nvSpPr>
        <p:spPr>
          <a:xfrm>
            <a:off x="519855" y="926616"/>
            <a:ext cx="3946063" cy="3433587"/>
          </a:xfrm>
          <a:custGeom>
            <a:avLst/>
            <a:gdLst/>
            <a:ahLst/>
            <a:cxnLst/>
            <a:rect l="l" t="t" r="r" b="b"/>
            <a:pathLst>
              <a:path w="3283585" h="2192020">
                <a:moveTo>
                  <a:pt x="106700" y="0"/>
                </a:moveTo>
                <a:lnTo>
                  <a:pt x="106700" y="2191791"/>
                </a:lnTo>
              </a:path>
              <a:path w="3283585" h="2192020">
                <a:moveTo>
                  <a:pt x="0" y="2069862"/>
                </a:moveTo>
                <a:lnTo>
                  <a:pt x="3283361" y="2069862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417" y="1106210"/>
            <a:ext cx="3036430" cy="2660611"/>
          </a:xfrm>
          <a:prstGeom prst="rect">
            <a:avLst/>
          </a:prstGeom>
        </p:spPr>
        <p:txBody>
          <a:bodyPr vert="horz" wrap="square" lIns="0" tIns="44080" rIns="0" bIns="0" rtlCol="0" anchor="ctr">
            <a:spAutoFit/>
          </a:bodyPr>
          <a:lstStyle/>
          <a:p>
            <a:pPr marL="16954" marR="6781">
              <a:lnSpc>
                <a:spcPts val="4072"/>
              </a:lnSpc>
              <a:spcBef>
                <a:spcPts val="346"/>
              </a:spcBef>
            </a:pPr>
            <a:r>
              <a:rPr sz="3600" b="1" spc="147" dirty="0">
                <a:solidFill>
                  <a:schemeClr val="bg1"/>
                </a:solidFill>
              </a:rPr>
              <a:t>Estrategias </a:t>
            </a:r>
            <a:r>
              <a:rPr sz="3600" b="1" spc="152" dirty="0">
                <a:solidFill>
                  <a:schemeClr val="bg1"/>
                </a:solidFill>
              </a:rPr>
              <a:t> </a:t>
            </a:r>
            <a:r>
              <a:rPr sz="3600" b="1" spc="127" dirty="0">
                <a:solidFill>
                  <a:schemeClr val="bg1"/>
                </a:solidFill>
              </a:rPr>
              <a:t>Políticas </a:t>
            </a:r>
            <a:r>
              <a:rPr sz="3600" b="1" spc="134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Participación </a:t>
            </a:r>
            <a:r>
              <a:rPr sz="3600" b="1" spc="114" dirty="0">
                <a:solidFill>
                  <a:schemeClr val="bg1"/>
                </a:solidFill>
              </a:rPr>
              <a:t> </a:t>
            </a:r>
            <a:r>
              <a:rPr sz="3600" b="1" spc="186" dirty="0">
                <a:solidFill>
                  <a:schemeClr val="bg1"/>
                </a:solidFill>
              </a:rPr>
              <a:t>Social</a:t>
            </a:r>
            <a:r>
              <a:rPr sz="3600" b="1" spc="-346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en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346" dirty="0">
                <a:solidFill>
                  <a:schemeClr val="bg1"/>
                </a:solidFill>
              </a:rPr>
              <a:t>S</a:t>
            </a:r>
            <a:r>
              <a:rPr sz="3600" b="1" spc="221" dirty="0">
                <a:solidFill>
                  <a:schemeClr val="bg1"/>
                </a:solidFill>
              </a:rPr>
              <a:t>alud</a:t>
            </a:r>
          </a:p>
          <a:p>
            <a:pPr marL="16954">
              <a:lnSpc>
                <a:spcPts val="3964"/>
              </a:lnSpc>
            </a:pPr>
            <a:r>
              <a:rPr sz="3600" b="1" spc="152" dirty="0">
                <a:solidFill>
                  <a:schemeClr val="bg1"/>
                </a:solidFill>
              </a:rPr>
              <a:t>-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241" dirty="0">
                <a:solidFill>
                  <a:schemeClr val="bg1"/>
                </a:solidFill>
              </a:rPr>
              <a:t>PPSS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66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" name="object 7"/>
          <p:cNvSpPr/>
          <p:nvPr/>
        </p:nvSpPr>
        <p:spPr>
          <a:xfrm>
            <a:off x="6185012" y="2637133"/>
            <a:ext cx="253354" cy="6826392"/>
          </a:xfrm>
          <a:custGeom>
            <a:avLst/>
            <a:gdLst/>
            <a:ahLst/>
            <a:cxnLst/>
            <a:rect l="l" t="t" r="r" b="b"/>
            <a:pathLst>
              <a:path w="210820" h="4358005">
                <a:moveTo>
                  <a:pt x="111765" y="0"/>
                </a:moveTo>
                <a:lnTo>
                  <a:pt x="98869" y="0"/>
                </a:lnTo>
                <a:lnTo>
                  <a:pt x="60383" y="7769"/>
                </a:lnTo>
                <a:lnTo>
                  <a:pt x="28956" y="28956"/>
                </a:lnTo>
                <a:lnTo>
                  <a:pt x="7769" y="60383"/>
                </a:lnTo>
                <a:lnTo>
                  <a:pt x="0" y="98869"/>
                </a:lnTo>
                <a:lnTo>
                  <a:pt x="0" y="4259116"/>
                </a:lnTo>
                <a:lnTo>
                  <a:pt x="7769" y="4297602"/>
                </a:lnTo>
                <a:lnTo>
                  <a:pt x="28956" y="4329028"/>
                </a:lnTo>
                <a:lnTo>
                  <a:pt x="60383" y="4350214"/>
                </a:lnTo>
                <a:lnTo>
                  <a:pt x="98869" y="4357983"/>
                </a:lnTo>
                <a:lnTo>
                  <a:pt x="111765" y="4357983"/>
                </a:lnTo>
                <a:lnTo>
                  <a:pt x="150251" y="4350214"/>
                </a:lnTo>
                <a:lnTo>
                  <a:pt x="181678" y="4329028"/>
                </a:lnTo>
                <a:lnTo>
                  <a:pt x="202866" y="4297602"/>
                </a:lnTo>
                <a:lnTo>
                  <a:pt x="210635" y="4259116"/>
                </a:lnTo>
                <a:lnTo>
                  <a:pt x="210635" y="98869"/>
                </a:lnTo>
                <a:lnTo>
                  <a:pt x="202866" y="60383"/>
                </a:lnTo>
                <a:lnTo>
                  <a:pt x="181678" y="28956"/>
                </a:lnTo>
                <a:lnTo>
                  <a:pt x="150251" y="7769"/>
                </a:lnTo>
                <a:lnTo>
                  <a:pt x="111765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grpSp>
        <p:nvGrpSpPr>
          <p:cNvPr id="6" name="object 10"/>
          <p:cNvGrpSpPr/>
          <p:nvPr/>
        </p:nvGrpSpPr>
        <p:grpSpPr>
          <a:xfrm>
            <a:off x="8097344" y="1731028"/>
            <a:ext cx="2293158" cy="2255902"/>
            <a:chOff x="4759332" y="835394"/>
            <a:chExt cx="1908175" cy="1440180"/>
          </a:xfrm>
        </p:grpSpPr>
        <p:sp>
          <p:nvSpPr>
            <p:cNvPr id="11" name="object 11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953942" y="0"/>
                  </a:moveTo>
                  <a:lnTo>
                    <a:pt x="856415" y="3045"/>
                  </a:lnTo>
                  <a:lnTo>
                    <a:pt x="809171" y="7617"/>
                  </a:lnTo>
                  <a:lnTo>
                    <a:pt x="716220" y="22856"/>
                  </a:lnTo>
                  <a:lnTo>
                    <a:pt x="670504" y="32000"/>
                  </a:lnTo>
                  <a:lnTo>
                    <a:pt x="582119" y="56382"/>
                  </a:lnTo>
                  <a:lnTo>
                    <a:pt x="499831" y="86860"/>
                  </a:lnTo>
                  <a:lnTo>
                    <a:pt x="420588" y="123432"/>
                  </a:lnTo>
                  <a:lnTo>
                    <a:pt x="347442" y="164576"/>
                  </a:lnTo>
                  <a:lnTo>
                    <a:pt x="312393" y="187432"/>
                  </a:lnTo>
                  <a:lnTo>
                    <a:pt x="278866" y="210292"/>
                  </a:lnTo>
                  <a:lnTo>
                    <a:pt x="217911" y="262105"/>
                  </a:lnTo>
                  <a:lnTo>
                    <a:pt x="188960" y="289533"/>
                  </a:lnTo>
                  <a:lnTo>
                    <a:pt x="115812" y="376393"/>
                  </a:lnTo>
                  <a:lnTo>
                    <a:pt x="94479" y="408397"/>
                  </a:lnTo>
                  <a:lnTo>
                    <a:pt x="57905" y="472398"/>
                  </a:lnTo>
                  <a:lnTo>
                    <a:pt x="30477" y="539449"/>
                  </a:lnTo>
                  <a:lnTo>
                    <a:pt x="10666" y="611070"/>
                  </a:lnTo>
                  <a:lnTo>
                    <a:pt x="1522" y="682696"/>
                  </a:lnTo>
                  <a:lnTo>
                    <a:pt x="0" y="720788"/>
                  </a:lnTo>
                  <a:lnTo>
                    <a:pt x="1522" y="757360"/>
                  </a:lnTo>
                  <a:lnTo>
                    <a:pt x="10666" y="828982"/>
                  </a:lnTo>
                  <a:lnTo>
                    <a:pt x="30477" y="900603"/>
                  </a:lnTo>
                  <a:lnTo>
                    <a:pt x="57905" y="967653"/>
                  </a:lnTo>
                  <a:lnTo>
                    <a:pt x="94479" y="1031659"/>
                  </a:lnTo>
                  <a:lnTo>
                    <a:pt x="115812" y="1063659"/>
                  </a:lnTo>
                  <a:lnTo>
                    <a:pt x="163055" y="1123091"/>
                  </a:lnTo>
                  <a:lnTo>
                    <a:pt x="217911" y="1177951"/>
                  </a:lnTo>
                  <a:lnTo>
                    <a:pt x="278866" y="1229762"/>
                  </a:lnTo>
                  <a:lnTo>
                    <a:pt x="312393" y="1252620"/>
                  </a:lnTo>
                  <a:lnTo>
                    <a:pt x="347442" y="1275480"/>
                  </a:lnTo>
                  <a:lnTo>
                    <a:pt x="420588" y="1316624"/>
                  </a:lnTo>
                  <a:lnTo>
                    <a:pt x="499831" y="1353196"/>
                  </a:lnTo>
                  <a:lnTo>
                    <a:pt x="582119" y="1383673"/>
                  </a:lnTo>
                  <a:lnTo>
                    <a:pt x="670504" y="1408056"/>
                  </a:lnTo>
                  <a:lnTo>
                    <a:pt x="716220" y="1417200"/>
                  </a:lnTo>
                  <a:lnTo>
                    <a:pt x="809171" y="1432439"/>
                  </a:lnTo>
                  <a:lnTo>
                    <a:pt x="856415" y="1437011"/>
                  </a:lnTo>
                  <a:lnTo>
                    <a:pt x="953942" y="1440056"/>
                  </a:lnTo>
                  <a:lnTo>
                    <a:pt x="1051469" y="1437011"/>
                  </a:lnTo>
                  <a:lnTo>
                    <a:pt x="1098710" y="1432439"/>
                  </a:lnTo>
                  <a:lnTo>
                    <a:pt x="1191665" y="1417200"/>
                  </a:lnTo>
                  <a:lnTo>
                    <a:pt x="1237381" y="1408056"/>
                  </a:lnTo>
                  <a:lnTo>
                    <a:pt x="1325768" y="1383673"/>
                  </a:lnTo>
                  <a:lnTo>
                    <a:pt x="1408057" y="1353196"/>
                  </a:lnTo>
                  <a:lnTo>
                    <a:pt x="1487297" y="1316624"/>
                  </a:lnTo>
                  <a:lnTo>
                    <a:pt x="1560445" y="1275480"/>
                  </a:lnTo>
                  <a:lnTo>
                    <a:pt x="1595494" y="1252620"/>
                  </a:lnTo>
                  <a:lnTo>
                    <a:pt x="1629018" y="1229762"/>
                  </a:lnTo>
                  <a:lnTo>
                    <a:pt x="1689973" y="1177951"/>
                  </a:lnTo>
                  <a:lnTo>
                    <a:pt x="1718928" y="1150519"/>
                  </a:lnTo>
                  <a:lnTo>
                    <a:pt x="1769216" y="1094136"/>
                  </a:lnTo>
                  <a:lnTo>
                    <a:pt x="1813406" y="1031659"/>
                  </a:lnTo>
                  <a:lnTo>
                    <a:pt x="1849982" y="967653"/>
                  </a:lnTo>
                  <a:lnTo>
                    <a:pt x="1877410" y="900603"/>
                  </a:lnTo>
                  <a:lnTo>
                    <a:pt x="1897221" y="828982"/>
                  </a:lnTo>
                  <a:lnTo>
                    <a:pt x="1906365" y="757360"/>
                  </a:lnTo>
                  <a:lnTo>
                    <a:pt x="1907889" y="720788"/>
                  </a:lnTo>
                  <a:lnTo>
                    <a:pt x="1906365" y="682696"/>
                  </a:lnTo>
                  <a:lnTo>
                    <a:pt x="1897221" y="611070"/>
                  </a:lnTo>
                  <a:lnTo>
                    <a:pt x="1877410" y="539449"/>
                  </a:lnTo>
                  <a:lnTo>
                    <a:pt x="1849982" y="472398"/>
                  </a:lnTo>
                  <a:lnTo>
                    <a:pt x="1813406" y="408397"/>
                  </a:lnTo>
                  <a:lnTo>
                    <a:pt x="1792072" y="376393"/>
                  </a:lnTo>
                  <a:lnTo>
                    <a:pt x="1744833" y="316965"/>
                  </a:lnTo>
                  <a:lnTo>
                    <a:pt x="1689973" y="262105"/>
                  </a:lnTo>
                  <a:lnTo>
                    <a:pt x="1629018" y="210292"/>
                  </a:lnTo>
                  <a:lnTo>
                    <a:pt x="1595494" y="187432"/>
                  </a:lnTo>
                  <a:lnTo>
                    <a:pt x="1560445" y="164576"/>
                  </a:lnTo>
                  <a:lnTo>
                    <a:pt x="1487297" y="123432"/>
                  </a:lnTo>
                  <a:lnTo>
                    <a:pt x="1408057" y="86860"/>
                  </a:lnTo>
                  <a:lnTo>
                    <a:pt x="1325768" y="56382"/>
                  </a:lnTo>
                  <a:lnTo>
                    <a:pt x="1237381" y="32000"/>
                  </a:lnTo>
                  <a:lnTo>
                    <a:pt x="1191665" y="22856"/>
                  </a:lnTo>
                  <a:lnTo>
                    <a:pt x="1098710" y="7617"/>
                  </a:lnTo>
                  <a:lnTo>
                    <a:pt x="1051469" y="3045"/>
                  </a:lnTo>
                  <a:lnTo>
                    <a:pt x="953942" y="0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0" y="720788"/>
                  </a:moveTo>
                  <a:lnTo>
                    <a:pt x="1522" y="682696"/>
                  </a:lnTo>
                  <a:lnTo>
                    <a:pt x="10666" y="611070"/>
                  </a:lnTo>
                  <a:lnTo>
                    <a:pt x="30477" y="539449"/>
                  </a:lnTo>
                  <a:lnTo>
                    <a:pt x="57905" y="472398"/>
                  </a:lnTo>
                  <a:lnTo>
                    <a:pt x="94479" y="408397"/>
                  </a:lnTo>
                  <a:lnTo>
                    <a:pt x="115812" y="376393"/>
                  </a:lnTo>
                  <a:lnTo>
                    <a:pt x="163055" y="316965"/>
                  </a:lnTo>
                  <a:lnTo>
                    <a:pt x="217911" y="262105"/>
                  </a:lnTo>
                  <a:lnTo>
                    <a:pt x="248389" y="236199"/>
                  </a:lnTo>
                  <a:lnTo>
                    <a:pt x="278866" y="210292"/>
                  </a:lnTo>
                  <a:lnTo>
                    <a:pt x="312393" y="187432"/>
                  </a:lnTo>
                  <a:lnTo>
                    <a:pt x="347442" y="164576"/>
                  </a:lnTo>
                  <a:lnTo>
                    <a:pt x="420588" y="123432"/>
                  </a:lnTo>
                  <a:lnTo>
                    <a:pt x="499831" y="86860"/>
                  </a:lnTo>
                  <a:lnTo>
                    <a:pt x="540975" y="71621"/>
                  </a:lnTo>
                  <a:lnTo>
                    <a:pt x="582119" y="56382"/>
                  </a:lnTo>
                  <a:lnTo>
                    <a:pt x="626310" y="44189"/>
                  </a:lnTo>
                  <a:lnTo>
                    <a:pt x="670504" y="32000"/>
                  </a:lnTo>
                  <a:lnTo>
                    <a:pt x="716220" y="22856"/>
                  </a:lnTo>
                  <a:lnTo>
                    <a:pt x="761932" y="15238"/>
                  </a:lnTo>
                  <a:lnTo>
                    <a:pt x="809171" y="7617"/>
                  </a:lnTo>
                  <a:lnTo>
                    <a:pt x="856415" y="3045"/>
                  </a:lnTo>
                  <a:lnTo>
                    <a:pt x="905177" y="1522"/>
                  </a:lnTo>
                  <a:lnTo>
                    <a:pt x="953942" y="0"/>
                  </a:lnTo>
                  <a:lnTo>
                    <a:pt x="1002704" y="1522"/>
                  </a:lnTo>
                  <a:lnTo>
                    <a:pt x="1051469" y="3045"/>
                  </a:lnTo>
                  <a:lnTo>
                    <a:pt x="1098710" y="7617"/>
                  </a:lnTo>
                  <a:lnTo>
                    <a:pt x="1145948" y="15238"/>
                  </a:lnTo>
                  <a:lnTo>
                    <a:pt x="1191665" y="22856"/>
                  </a:lnTo>
                  <a:lnTo>
                    <a:pt x="1237381" y="32000"/>
                  </a:lnTo>
                  <a:lnTo>
                    <a:pt x="1281574" y="44189"/>
                  </a:lnTo>
                  <a:lnTo>
                    <a:pt x="1325768" y="56382"/>
                  </a:lnTo>
                  <a:lnTo>
                    <a:pt x="1366912" y="71621"/>
                  </a:lnTo>
                  <a:lnTo>
                    <a:pt x="1408057" y="86860"/>
                  </a:lnTo>
                  <a:lnTo>
                    <a:pt x="1487297" y="123432"/>
                  </a:lnTo>
                  <a:lnTo>
                    <a:pt x="1560445" y="164576"/>
                  </a:lnTo>
                  <a:lnTo>
                    <a:pt x="1595494" y="187432"/>
                  </a:lnTo>
                  <a:lnTo>
                    <a:pt x="1629018" y="210292"/>
                  </a:lnTo>
                  <a:lnTo>
                    <a:pt x="1659496" y="236199"/>
                  </a:lnTo>
                  <a:lnTo>
                    <a:pt x="1689973" y="262105"/>
                  </a:lnTo>
                  <a:lnTo>
                    <a:pt x="1718928" y="289533"/>
                  </a:lnTo>
                  <a:lnTo>
                    <a:pt x="1769216" y="347442"/>
                  </a:lnTo>
                  <a:lnTo>
                    <a:pt x="1813406" y="408397"/>
                  </a:lnTo>
                  <a:lnTo>
                    <a:pt x="1849982" y="472398"/>
                  </a:lnTo>
                  <a:lnTo>
                    <a:pt x="1877410" y="539449"/>
                  </a:lnTo>
                  <a:lnTo>
                    <a:pt x="1897221" y="611070"/>
                  </a:lnTo>
                  <a:lnTo>
                    <a:pt x="1906365" y="682696"/>
                  </a:lnTo>
                  <a:lnTo>
                    <a:pt x="1907889" y="720788"/>
                  </a:lnTo>
                  <a:lnTo>
                    <a:pt x="1906365" y="757360"/>
                  </a:lnTo>
                  <a:lnTo>
                    <a:pt x="1897221" y="828982"/>
                  </a:lnTo>
                  <a:lnTo>
                    <a:pt x="1877410" y="900603"/>
                  </a:lnTo>
                  <a:lnTo>
                    <a:pt x="1849982" y="967653"/>
                  </a:lnTo>
                  <a:lnTo>
                    <a:pt x="1813406" y="1031659"/>
                  </a:lnTo>
                  <a:lnTo>
                    <a:pt x="1792072" y="1063659"/>
                  </a:lnTo>
                  <a:lnTo>
                    <a:pt x="1744833" y="1123091"/>
                  </a:lnTo>
                  <a:lnTo>
                    <a:pt x="1689973" y="1177951"/>
                  </a:lnTo>
                  <a:lnTo>
                    <a:pt x="1659496" y="1203857"/>
                  </a:lnTo>
                  <a:lnTo>
                    <a:pt x="1629018" y="1229762"/>
                  </a:lnTo>
                  <a:lnTo>
                    <a:pt x="1595494" y="1252620"/>
                  </a:lnTo>
                  <a:lnTo>
                    <a:pt x="1560445" y="1275480"/>
                  </a:lnTo>
                  <a:lnTo>
                    <a:pt x="1487297" y="1316624"/>
                  </a:lnTo>
                  <a:lnTo>
                    <a:pt x="1408057" y="1353196"/>
                  </a:lnTo>
                  <a:lnTo>
                    <a:pt x="1366912" y="1368435"/>
                  </a:lnTo>
                  <a:lnTo>
                    <a:pt x="1325768" y="1383673"/>
                  </a:lnTo>
                  <a:lnTo>
                    <a:pt x="1281574" y="1395863"/>
                  </a:lnTo>
                  <a:lnTo>
                    <a:pt x="1237381" y="1408056"/>
                  </a:lnTo>
                  <a:lnTo>
                    <a:pt x="1191665" y="1417200"/>
                  </a:lnTo>
                  <a:lnTo>
                    <a:pt x="1145948" y="1424818"/>
                  </a:lnTo>
                  <a:lnTo>
                    <a:pt x="1098710" y="1432439"/>
                  </a:lnTo>
                  <a:lnTo>
                    <a:pt x="1051469" y="1437011"/>
                  </a:lnTo>
                  <a:lnTo>
                    <a:pt x="1002704" y="1438534"/>
                  </a:lnTo>
                  <a:lnTo>
                    <a:pt x="953942" y="1440056"/>
                  </a:lnTo>
                  <a:lnTo>
                    <a:pt x="905177" y="1438534"/>
                  </a:lnTo>
                  <a:lnTo>
                    <a:pt x="856415" y="1437011"/>
                  </a:lnTo>
                  <a:lnTo>
                    <a:pt x="809171" y="1432439"/>
                  </a:lnTo>
                  <a:lnTo>
                    <a:pt x="761932" y="1424818"/>
                  </a:lnTo>
                  <a:lnTo>
                    <a:pt x="716220" y="1417200"/>
                  </a:lnTo>
                  <a:lnTo>
                    <a:pt x="670504" y="1408056"/>
                  </a:lnTo>
                  <a:lnTo>
                    <a:pt x="626310" y="1395863"/>
                  </a:lnTo>
                  <a:lnTo>
                    <a:pt x="582119" y="1383673"/>
                  </a:lnTo>
                  <a:lnTo>
                    <a:pt x="540975" y="1368435"/>
                  </a:lnTo>
                  <a:lnTo>
                    <a:pt x="499831" y="1353196"/>
                  </a:lnTo>
                  <a:lnTo>
                    <a:pt x="420588" y="1316624"/>
                  </a:lnTo>
                  <a:lnTo>
                    <a:pt x="347442" y="1275480"/>
                  </a:lnTo>
                  <a:lnTo>
                    <a:pt x="312393" y="1252620"/>
                  </a:lnTo>
                  <a:lnTo>
                    <a:pt x="278866" y="1229762"/>
                  </a:lnTo>
                  <a:lnTo>
                    <a:pt x="248389" y="1203857"/>
                  </a:lnTo>
                  <a:lnTo>
                    <a:pt x="217911" y="1177951"/>
                  </a:lnTo>
                  <a:lnTo>
                    <a:pt x="188960" y="1150519"/>
                  </a:lnTo>
                  <a:lnTo>
                    <a:pt x="138672" y="1094136"/>
                  </a:lnTo>
                  <a:lnTo>
                    <a:pt x="94479" y="1031659"/>
                  </a:lnTo>
                  <a:lnTo>
                    <a:pt x="57905" y="967653"/>
                  </a:lnTo>
                  <a:lnTo>
                    <a:pt x="30477" y="900603"/>
                  </a:lnTo>
                  <a:lnTo>
                    <a:pt x="10666" y="828982"/>
                  </a:lnTo>
                  <a:lnTo>
                    <a:pt x="1522" y="757360"/>
                  </a:lnTo>
                  <a:lnTo>
                    <a:pt x="0" y="720788"/>
                  </a:lnTo>
                  <a:close/>
                </a:path>
              </a:pathLst>
            </a:custGeom>
            <a:ln w="38094">
              <a:solidFill>
                <a:srgbClr val="558ED5"/>
              </a:solidFill>
            </a:ln>
          </p:spPr>
          <p:txBody>
            <a:bodyPr wrap="square" lIns="0" tIns="0" rIns="0" bIns="0" rtlCol="0"/>
            <a:lstStyle/>
            <a:p>
              <a:endParaRPr sz="296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91490" y="2426588"/>
            <a:ext cx="1560560" cy="599950"/>
          </a:xfrm>
          <a:prstGeom prst="rect">
            <a:avLst/>
          </a:prstGeom>
        </p:spPr>
        <p:txBody>
          <a:bodyPr vert="horz" wrap="square" lIns="0" tIns="16107" rIns="0" bIns="0" rtlCol="0">
            <a:spAutoFit/>
          </a:bodyPr>
          <a:lstStyle/>
          <a:p>
            <a:pPr marL="16954">
              <a:spcBef>
                <a:spcPts val="127"/>
              </a:spcBef>
            </a:pPr>
            <a:r>
              <a:rPr sz="3793" b="1" spc="-7" dirty="0">
                <a:solidFill>
                  <a:srgbClr val="1F497D"/>
                </a:solidFill>
                <a:latin typeface="Calibri"/>
                <a:cs typeface="Calibri"/>
              </a:rPr>
              <a:t>Eje2*</a:t>
            </a:r>
            <a:endParaRPr sz="3793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8890" y="1413640"/>
            <a:ext cx="3499650" cy="30049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28700" y="1531446"/>
            <a:ext cx="2499540" cy="29798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103757" y="4545829"/>
            <a:ext cx="8366016" cy="5696934"/>
          </a:xfrm>
          <a:prstGeom prst="rect">
            <a:avLst/>
          </a:prstGeom>
        </p:spPr>
        <p:txBody>
          <a:bodyPr vert="horz" wrap="square" lIns="0" tIns="9324" rIns="0" bIns="0" rtlCol="0">
            <a:spAutoFit/>
          </a:bodyPr>
          <a:lstStyle/>
          <a:p>
            <a:pPr marL="16954" marR="6781">
              <a:lnSpc>
                <a:spcPct val="101699"/>
              </a:lnSpc>
              <a:spcBef>
                <a:spcPts val="74"/>
              </a:spcBef>
            </a:pP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Programa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Aprendiendo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Famisanito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en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casa, por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medio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actividades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a </a:t>
            </a:r>
            <a:r>
              <a:rPr sz="2803" spc="-26" dirty="0">
                <a:solidFill>
                  <a:srgbClr val="485E88"/>
                </a:solidFill>
                <a:latin typeface="Calibri"/>
                <a:cs typeface="Calibri"/>
              </a:rPr>
              <a:t>través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del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juego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promover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hábitos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vida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saludables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llegando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6.000</a:t>
            </a:r>
            <a:r>
              <a:rPr sz="2803" spc="620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niños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adolescentes.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506918" algn="just">
              <a:lnSpc>
                <a:spcPct val="101699"/>
              </a:lnSpc>
            </a:pPr>
            <a:r>
              <a:rPr sz="2803" spc="-33" dirty="0">
                <a:solidFill>
                  <a:srgbClr val="485E88"/>
                </a:solidFill>
                <a:latin typeface="Calibri"/>
                <a:cs typeface="Calibri"/>
              </a:rPr>
              <a:t>Talleres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relacionados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 tabaquismo,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cáncer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seno,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cuello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uterino,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hipertensión, webinar salud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mental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acompañamiento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lúdico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jornadas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vacunación.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306865">
              <a:lnSpc>
                <a:spcPct val="101699"/>
              </a:lnSpc>
            </a:pP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Espacios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esparcimiento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dirigidos a la Asociación 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usuarios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como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fue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Rumboterapia,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Cocina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saludable,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terapia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antiestrés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entre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 err="1">
                <a:solidFill>
                  <a:srgbClr val="485E88"/>
                </a:solidFill>
                <a:latin typeface="Calibri"/>
                <a:cs typeface="Calibri"/>
              </a:rPr>
              <a:t>otras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.</a:t>
            </a:r>
            <a:endParaRPr sz="2803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4819156"/>
            <a:ext cx="126077" cy="16433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6919887"/>
            <a:ext cx="126077" cy="16433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8867572"/>
            <a:ext cx="126077" cy="164332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527345B1-9288-45AB-AE0E-836E88AA0CEA}"/>
              </a:ext>
            </a:extLst>
          </p:cNvPr>
          <p:cNvSpPr/>
          <p:nvPr/>
        </p:nvSpPr>
        <p:spPr>
          <a:xfrm>
            <a:off x="7790054" y="236064"/>
            <a:ext cx="9437321" cy="1059319"/>
          </a:xfrm>
          <a:custGeom>
            <a:avLst/>
            <a:gdLst/>
            <a:ahLst/>
            <a:cxnLst/>
            <a:rect l="l" t="t" r="r" b="b"/>
            <a:pathLst>
              <a:path w="5788659" h="676275">
                <a:moveTo>
                  <a:pt x="5457751" y="0"/>
                </a:moveTo>
                <a:lnTo>
                  <a:pt x="245484" y="0"/>
                </a:lnTo>
                <a:lnTo>
                  <a:pt x="182506" y="13592"/>
                </a:lnTo>
                <a:lnTo>
                  <a:pt x="130377" y="33217"/>
                </a:lnTo>
                <a:lnTo>
                  <a:pt x="88168" y="58492"/>
                </a:lnTo>
                <a:lnTo>
                  <a:pt x="54953" y="89037"/>
                </a:lnTo>
                <a:lnTo>
                  <a:pt x="29805" y="124471"/>
                </a:lnTo>
                <a:lnTo>
                  <a:pt x="11796" y="164412"/>
                </a:lnTo>
                <a:lnTo>
                  <a:pt x="0" y="208479"/>
                </a:lnTo>
                <a:lnTo>
                  <a:pt x="0" y="676281"/>
                </a:lnTo>
                <a:lnTo>
                  <a:pt x="5788375" y="663077"/>
                </a:lnTo>
                <a:lnTo>
                  <a:pt x="5788375" y="252780"/>
                </a:lnTo>
                <a:lnTo>
                  <a:pt x="5779595" y="206006"/>
                </a:lnTo>
                <a:lnTo>
                  <a:pt x="5765236" y="164171"/>
                </a:lnTo>
                <a:lnTo>
                  <a:pt x="5745366" y="127214"/>
                </a:lnTo>
                <a:lnTo>
                  <a:pt x="5720055" y="95075"/>
                </a:lnTo>
                <a:lnTo>
                  <a:pt x="5689371" y="67692"/>
                </a:lnTo>
                <a:lnTo>
                  <a:pt x="5653382" y="45005"/>
                </a:lnTo>
                <a:lnTo>
                  <a:pt x="5612157" y="26953"/>
                </a:lnTo>
                <a:lnTo>
                  <a:pt x="5565765" y="13476"/>
                </a:lnTo>
                <a:lnTo>
                  <a:pt x="5514273" y="4511"/>
                </a:lnTo>
                <a:lnTo>
                  <a:pt x="5457751" y="0"/>
                </a:lnTo>
                <a:close/>
              </a:path>
            </a:pathLst>
          </a:custGeom>
          <a:solidFill>
            <a:srgbClr val="0F3256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13DBECC0-67D9-4873-9A1C-DDE2EB0D175A}"/>
              </a:ext>
            </a:extLst>
          </p:cNvPr>
          <p:cNvSpPr txBox="1">
            <a:spLocks/>
          </p:cNvSpPr>
          <p:nvPr/>
        </p:nvSpPr>
        <p:spPr>
          <a:xfrm>
            <a:off x="8049339" y="1"/>
            <a:ext cx="8739573" cy="1793824"/>
          </a:xfrm>
          <a:prstGeom prst="rect">
            <a:avLst/>
          </a:prstGeom>
        </p:spPr>
        <p:txBody>
          <a:bodyPr vert="horz" wrap="square" lIns="0" tIns="16954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6954">
              <a:spcBef>
                <a:spcPts val="134"/>
              </a:spcBef>
            </a:pPr>
            <a:endParaRPr lang="es-CO" sz="3793" kern="0" spc="87" dirty="0"/>
          </a:p>
          <a:p>
            <a:pPr marL="16954">
              <a:spcBef>
                <a:spcPts val="134"/>
              </a:spcBef>
            </a:pPr>
            <a:r>
              <a:rPr lang="es-CO" sz="3793" kern="0" spc="87" dirty="0"/>
              <a:t>Empoderamiento de la Ciudadanía</a:t>
            </a:r>
          </a:p>
          <a:p>
            <a:pPr marL="16954">
              <a:spcBef>
                <a:spcPts val="134"/>
              </a:spcBef>
            </a:pPr>
            <a:endParaRPr lang="es-CO" sz="3793" kern="0" spc="22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D88EF58-63D3-4045-BD07-B520FA8AD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"/>
            <a:ext cx="20104100" cy="11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3A19F96-F23F-4BBA-B92F-371FBC38A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52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CFCB8AE-890B-458F-B100-3B584D08E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0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83222B-EA33-4E8E-99B2-A4DFC6DE0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r="1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1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9680023"/>
            <a:ext cx="7197420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Caldas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67773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3116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Caldas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C6C23F-6D4C-4D4D-9EE3-5E850BC3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631" y="3186290"/>
            <a:ext cx="9818658" cy="59016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6340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66390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9680023"/>
            <a:ext cx="7518020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Manizáles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380296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2129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Caldas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2690</a:t>
            </a:r>
            <a:endParaRPr lang="es-CO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1B08E0-7491-4AB2-B239-1F901A370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3102302"/>
            <a:ext cx="9408045" cy="56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6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14"/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15"/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16"/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7"/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8"/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9"/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20"/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21"/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2"/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23"/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24"/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25"/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26"/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7"/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28"/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29"/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30"/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4" name="object 31"/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5" name="object 32"/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6" name="object 33"/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7" name="object 34"/>
          <p:cNvSpPr/>
          <p:nvPr/>
        </p:nvSpPr>
        <p:spPr>
          <a:xfrm>
            <a:off x="16752492" y="3040065"/>
            <a:ext cx="185447" cy="101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8" name="object 35"/>
          <p:cNvSpPr/>
          <p:nvPr/>
        </p:nvSpPr>
        <p:spPr>
          <a:xfrm>
            <a:off x="16959974" y="3040061"/>
            <a:ext cx="180211" cy="10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9" name="object 36"/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0" name="object 37"/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1" name="object 38"/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2" name="object 39"/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A681EB6-3796-4F65-B411-AE8B1FBC63F9}"/>
              </a:ext>
            </a:extLst>
          </p:cNvPr>
          <p:cNvSpPr txBox="1"/>
          <p:nvPr/>
        </p:nvSpPr>
        <p:spPr>
          <a:xfrm>
            <a:off x="1781842" y="815230"/>
            <a:ext cx="1285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accent1"/>
                </a:solidFill>
              </a:rPr>
              <a:t>Participación Régimen Contributivo Manizales Dic 2020</a:t>
            </a: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BEC94558-B0D7-47F1-A296-9F12C298A55F}"/>
              </a:ext>
            </a:extLst>
          </p:cNvPr>
          <p:cNvSpPr/>
          <p:nvPr/>
        </p:nvSpPr>
        <p:spPr>
          <a:xfrm>
            <a:off x="26784992" y="1587581"/>
            <a:ext cx="183452" cy="178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39" name="object 82">
            <a:extLst>
              <a:ext uri="{FF2B5EF4-FFF2-40B4-BE49-F238E27FC236}">
                <a16:creationId xmlns:a16="http://schemas.microsoft.com/office/drawing/2014/main" id="{642DDAB2-E11C-4A8F-916F-721FDDBB6F44}"/>
              </a:ext>
            </a:extLst>
          </p:cNvPr>
          <p:cNvSpPr/>
          <p:nvPr/>
        </p:nvSpPr>
        <p:spPr>
          <a:xfrm>
            <a:off x="26535979" y="1627174"/>
            <a:ext cx="669090" cy="256537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0" name="object 83">
            <a:extLst>
              <a:ext uri="{FF2B5EF4-FFF2-40B4-BE49-F238E27FC236}">
                <a16:creationId xmlns:a16="http://schemas.microsoft.com/office/drawing/2014/main" id="{F99B008A-AD5B-4CAD-88EB-95B881A0367D}"/>
              </a:ext>
            </a:extLst>
          </p:cNvPr>
          <p:cNvSpPr/>
          <p:nvPr/>
        </p:nvSpPr>
        <p:spPr>
          <a:xfrm>
            <a:off x="26842275" y="1307968"/>
            <a:ext cx="183295" cy="178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1" name="object 84">
            <a:extLst>
              <a:ext uri="{FF2B5EF4-FFF2-40B4-BE49-F238E27FC236}">
                <a16:creationId xmlns:a16="http://schemas.microsoft.com/office/drawing/2014/main" id="{0DF0A755-8C51-4516-B2C8-061638B038A3}"/>
              </a:ext>
            </a:extLst>
          </p:cNvPr>
          <p:cNvSpPr/>
          <p:nvPr/>
        </p:nvSpPr>
        <p:spPr>
          <a:xfrm>
            <a:off x="26635720" y="1161050"/>
            <a:ext cx="631394" cy="488990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2" name="object 85">
            <a:extLst>
              <a:ext uri="{FF2B5EF4-FFF2-40B4-BE49-F238E27FC236}">
                <a16:creationId xmlns:a16="http://schemas.microsoft.com/office/drawing/2014/main" id="{82D18BD7-1884-422D-B3E8-6FB0DD556CB0}"/>
              </a:ext>
            </a:extLst>
          </p:cNvPr>
          <p:cNvSpPr/>
          <p:nvPr/>
        </p:nvSpPr>
        <p:spPr>
          <a:xfrm>
            <a:off x="26831172" y="1837955"/>
            <a:ext cx="183158" cy="179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id="{1CF54B32-2D4F-4DE2-861E-94F305371D7A}"/>
              </a:ext>
            </a:extLst>
          </p:cNvPr>
          <p:cNvSpPr/>
          <p:nvPr/>
        </p:nvSpPr>
        <p:spPr>
          <a:xfrm>
            <a:off x="26675154" y="1800777"/>
            <a:ext cx="537156" cy="364385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4" name="object 87">
            <a:extLst>
              <a:ext uri="{FF2B5EF4-FFF2-40B4-BE49-F238E27FC236}">
                <a16:creationId xmlns:a16="http://schemas.microsoft.com/office/drawing/2014/main" id="{788B156D-9C2F-4B0C-BB2F-F44C9605C47C}"/>
              </a:ext>
            </a:extLst>
          </p:cNvPr>
          <p:cNvSpPr/>
          <p:nvPr/>
        </p:nvSpPr>
        <p:spPr>
          <a:xfrm>
            <a:off x="27883476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5" name="object 88">
            <a:extLst>
              <a:ext uri="{FF2B5EF4-FFF2-40B4-BE49-F238E27FC236}">
                <a16:creationId xmlns:a16="http://schemas.microsoft.com/office/drawing/2014/main" id="{97FEA69A-A67D-45C1-9277-B597C41C14BE}"/>
              </a:ext>
            </a:extLst>
          </p:cNvPr>
          <p:cNvSpPr/>
          <p:nvPr/>
        </p:nvSpPr>
        <p:spPr>
          <a:xfrm>
            <a:off x="28414344" y="1340328"/>
            <a:ext cx="725632" cy="51412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6" name="object 89">
            <a:extLst>
              <a:ext uri="{FF2B5EF4-FFF2-40B4-BE49-F238E27FC236}">
                <a16:creationId xmlns:a16="http://schemas.microsoft.com/office/drawing/2014/main" id="{7CE97D15-5BA2-4041-BEFD-58B5345ABA27}"/>
              </a:ext>
            </a:extLst>
          </p:cNvPr>
          <p:cNvSpPr/>
          <p:nvPr/>
        </p:nvSpPr>
        <p:spPr>
          <a:xfrm>
            <a:off x="29259201" y="1353933"/>
            <a:ext cx="0" cy="500508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7" name="object 90">
            <a:extLst>
              <a:ext uri="{FF2B5EF4-FFF2-40B4-BE49-F238E27FC236}">
                <a16:creationId xmlns:a16="http://schemas.microsoft.com/office/drawing/2014/main" id="{F5B486C8-B017-4FB1-9E2E-0FC50EEAEC6C}"/>
              </a:ext>
            </a:extLst>
          </p:cNvPr>
          <p:cNvSpPr/>
          <p:nvPr/>
        </p:nvSpPr>
        <p:spPr>
          <a:xfrm>
            <a:off x="29204096" y="1163331"/>
            <a:ext cx="110991" cy="104709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8" name="object 91">
            <a:extLst>
              <a:ext uri="{FF2B5EF4-FFF2-40B4-BE49-F238E27FC236}">
                <a16:creationId xmlns:a16="http://schemas.microsoft.com/office/drawing/2014/main" id="{AF588B0B-9E85-4966-800B-E61D419DCA2B}"/>
              </a:ext>
            </a:extLst>
          </p:cNvPr>
          <p:cNvSpPr/>
          <p:nvPr/>
        </p:nvSpPr>
        <p:spPr>
          <a:xfrm>
            <a:off x="29355622" y="1340307"/>
            <a:ext cx="446060" cy="527733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9" name="object 92">
            <a:extLst>
              <a:ext uri="{FF2B5EF4-FFF2-40B4-BE49-F238E27FC236}">
                <a16:creationId xmlns:a16="http://schemas.microsoft.com/office/drawing/2014/main" id="{F01844AE-2550-4D29-AE2B-907702359F49}"/>
              </a:ext>
            </a:extLst>
          </p:cNvPr>
          <p:cNvSpPr/>
          <p:nvPr/>
        </p:nvSpPr>
        <p:spPr>
          <a:xfrm>
            <a:off x="29835060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0" name="object 93">
            <a:extLst>
              <a:ext uri="{FF2B5EF4-FFF2-40B4-BE49-F238E27FC236}">
                <a16:creationId xmlns:a16="http://schemas.microsoft.com/office/drawing/2014/main" id="{F3F9A0B9-939A-4B74-A084-3162CF5D9FED}"/>
              </a:ext>
            </a:extLst>
          </p:cNvPr>
          <p:cNvSpPr/>
          <p:nvPr/>
        </p:nvSpPr>
        <p:spPr>
          <a:xfrm>
            <a:off x="30365912" y="1340328"/>
            <a:ext cx="439777" cy="51412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1" name="object 94">
            <a:extLst>
              <a:ext uri="{FF2B5EF4-FFF2-40B4-BE49-F238E27FC236}">
                <a16:creationId xmlns:a16="http://schemas.microsoft.com/office/drawing/2014/main" id="{24C181BF-FA91-4ED7-B75E-3E23A710A9C6}"/>
              </a:ext>
            </a:extLst>
          </p:cNvPr>
          <p:cNvSpPr/>
          <p:nvPr/>
        </p:nvSpPr>
        <p:spPr>
          <a:xfrm>
            <a:off x="30837994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2" name="object 95">
            <a:extLst>
              <a:ext uri="{FF2B5EF4-FFF2-40B4-BE49-F238E27FC236}">
                <a16:creationId xmlns:a16="http://schemas.microsoft.com/office/drawing/2014/main" id="{66BD91FF-A1B2-4F0E-A4A6-421051700BE4}"/>
              </a:ext>
            </a:extLst>
          </p:cNvPr>
          <p:cNvSpPr/>
          <p:nvPr/>
        </p:nvSpPr>
        <p:spPr>
          <a:xfrm>
            <a:off x="31368860" y="1340328"/>
            <a:ext cx="293185" cy="51412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4" name="object 97">
            <a:extLst>
              <a:ext uri="{FF2B5EF4-FFF2-40B4-BE49-F238E27FC236}">
                <a16:creationId xmlns:a16="http://schemas.microsoft.com/office/drawing/2014/main" id="{6FA0DB29-4AB3-4E24-AD34-BBCC7FA12B7F}"/>
              </a:ext>
            </a:extLst>
          </p:cNvPr>
          <p:cNvSpPr/>
          <p:nvPr/>
        </p:nvSpPr>
        <p:spPr>
          <a:xfrm>
            <a:off x="31222922" y="2000582"/>
            <a:ext cx="51307" cy="43978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0B580F30-C954-4610-BD4C-8F2BFFE3A131}"/>
              </a:ext>
            </a:extLst>
          </p:cNvPr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E3887C3D-C8E9-485A-91EB-39A5500E75DD}"/>
              </a:ext>
            </a:extLst>
          </p:cNvPr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0D85FF78-2FE4-4E61-B547-CF79BE885A70}"/>
              </a:ext>
            </a:extLst>
          </p:cNvPr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4D49BE0F-1988-4324-9A99-E5A6B26EDF84}"/>
              </a:ext>
            </a:extLst>
          </p:cNvPr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310980C1-69E8-475E-A93C-FF93360E663F}"/>
              </a:ext>
            </a:extLst>
          </p:cNvPr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87DF5837-F195-44FB-A97D-B7369C2B2036}"/>
              </a:ext>
            </a:extLst>
          </p:cNvPr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514A809D-215E-4895-9819-5CF54EA6607F}"/>
              </a:ext>
            </a:extLst>
          </p:cNvPr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0849BEE4-A11E-4C9C-B4C0-43A15C49F6E1}"/>
              </a:ext>
            </a:extLst>
          </p:cNvPr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48706A85-897D-47ED-8B13-310036EDAEDE}"/>
              </a:ext>
            </a:extLst>
          </p:cNvPr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FAD42CBA-CBBF-4DEA-8B6E-2455972ECF43}"/>
              </a:ext>
            </a:extLst>
          </p:cNvPr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42F638E5-AAD6-4B8F-A3B6-62CC0034C3AA}"/>
              </a:ext>
            </a:extLst>
          </p:cNvPr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D30929F9-F9F6-4E82-97AC-EA04D4ADAC34}"/>
              </a:ext>
            </a:extLst>
          </p:cNvPr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B73EB4B9-92F3-42C0-9A37-9B8A33A9BD43}"/>
              </a:ext>
            </a:extLst>
          </p:cNvPr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0" name="object 26">
            <a:extLst>
              <a:ext uri="{FF2B5EF4-FFF2-40B4-BE49-F238E27FC236}">
                <a16:creationId xmlns:a16="http://schemas.microsoft.com/office/drawing/2014/main" id="{A06AB1C2-BAC3-4DB5-A457-DEA059BE2CE8}"/>
              </a:ext>
            </a:extLst>
          </p:cNvPr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DA7B13C4-976F-43BD-BAD6-D3B861C90D64}"/>
              </a:ext>
            </a:extLst>
          </p:cNvPr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EE680A4C-3C68-42F1-9A70-591B77177EB6}"/>
              </a:ext>
            </a:extLst>
          </p:cNvPr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C9ED5B5A-803C-48FB-A9FD-10C6275EE7FF}"/>
              </a:ext>
            </a:extLst>
          </p:cNvPr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84FF1550-64E4-4024-B7A7-0EB39A48C1DA}"/>
              </a:ext>
            </a:extLst>
          </p:cNvPr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65834890-A7D3-43C8-90E9-966003064983}"/>
              </a:ext>
            </a:extLst>
          </p:cNvPr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6" name="object 32">
            <a:extLst>
              <a:ext uri="{FF2B5EF4-FFF2-40B4-BE49-F238E27FC236}">
                <a16:creationId xmlns:a16="http://schemas.microsoft.com/office/drawing/2014/main" id="{2020450F-50E2-4E51-ACC6-68A0C900827D}"/>
              </a:ext>
            </a:extLst>
          </p:cNvPr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1028F1B1-7B4D-43C2-ACBC-022837DE5ADD}"/>
              </a:ext>
            </a:extLst>
          </p:cNvPr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F97A360-BF6C-4F73-9F5E-3B9FB980BF8A}"/>
              </a:ext>
            </a:extLst>
          </p:cNvPr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FAAAF9CA-2634-45F7-A9BD-9B2FC2A5593F}"/>
              </a:ext>
            </a:extLst>
          </p:cNvPr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7733142E-80D3-40DC-A26A-76ECD3790113}"/>
              </a:ext>
            </a:extLst>
          </p:cNvPr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1FCA0A6B-B63F-4DF9-A35C-6B3C4412E51A}"/>
              </a:ext>
            </a:extLst>
          </p:cNvPr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2" name="object 31">
            <a:extLst>
              <a:ext uri="{FF2B5EF4-FFF2-40B4-BE49-F238E27FC236}">
                <a16:creationId xmlns:a16="http://schemas.microsoft.com/office/drawing/2014/main" id="{C9A0F670-A97B-413E-8A58-7FB27FC0D5BD}"/>
              </a:ext>
            </a:extLst>
          </p:cNvPr>
          <p:cNvSpPr/>
          <p:nvPr/>
        </p:nvSpPr>
        <p:spPr>
          <a:xfrm>
            <a:off x="16152201" y="704567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178C95DA-8196-4686-B0CD-9FE247450E0E}"/>
              </a:ext>
            </a:extLst>
          </p:cNvPr>
          <p:cNvSpPr/>
          <p:nvPr/>
        </p:nvSpPr>
        <p:spPr>
          <a:xfrm>
            <a:off x="1690879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093333DF-6028-44C4-AB26-1422A10BFDC8}"/>
              </a:ext>
            </a:extLst>
          </p:cNvPr>
          <p:cNvSpPr/>
          <p:nvPr/>
        </p:nvSpPr>
        <p:spPr>
          <a:xfrm>
            <a:off x="17230684" y="813264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BD285CF6-D272-4F61-AAFC-EA5DA23E9E9E}"/>
              </a:ext>
            </a:extLst>
          </p:cNvPr>
          <p:cNvSpPr/>
          <p:nvPr/>
        </p:nvSpPr>
        <p:spPr>
          <a:xfrm>
            <a:off x="17742971" y="821526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5069E6F4-6C35-49E4-88FE-DA3F26DF90D2}"/>
              </a:ext>
            </a:extLst>
          </p:cNvPr>
          <p:cNvSpPr/>
          <p:nvPr/>
        </p:nvSpPr>
        <p:spPr>
          <a:xfrm>
            <a:off x="17709560" y="705954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6392F57-39F7-4538-B149-83FE40C138BD}"/>
              </a:ext>
            </a:extLst>
          </p:cNvPr>
          <p:cNvSpPr/>
          <p:nvPr/>
        </p:nvSpPr>
        <p:spPr>
          <a:xfrm>
            <a:off x="17801438" y="813265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EF502162-0454-47AF-8CC7-BD287024D4D3}"/>
              </a:ext>
            </a:extLst>
          </p:cNvPr>
          <p:cNvSpPr/>
          <p:nvPr/>
        </p:nvSpPr>
        <p:spPr>
          <a:xfrm>
            <a:off x="1809215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53BF88F0-4D6C-4696-B876-B52F8EA9849E}"/>
              </a:ext>
            </a:extLst>
          </p:cNvPr>
          <p:cNvSpPr/>
          <p:nvPr/>
        </p:nvSpPr>
        <p:spPr>
          <a:xfrm>
            <a:off x="18414036" y="813264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54CD5173-1617-4254-929A-3E098E3AB9F7}"/>
              </a:ext>
            </a:extLst>
          </p:cNvPr>
          <p:cNvSpPr/>
          <p:nvPr/>
        </p:nvSpPr>
        <p:spPr>
          <a:xfrm>
            <a:off x="18700288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1A27AE10-E50F-4D24-A107-B1D10992BF44}"/>
              </a:ext>
            </a:extLst>
          </p:cNvPr>
          <p:cNvSpPr/>
          <p:nvPr/>
        </p:nvSpPr>
        <p:spPr>
          <a:xfrm>
            <a:off x="19022182" y="813264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92AB202E-2599-4DEE-B745-CA91F2B93334}"/>
              </a:ext>
            </a:extLst>
          </p:cNvPr>
          <p:cNvSpPr/>
          <p:nvPr/>
        </p:nvSpPr>
        <p:spPr>
          <a:xfrm>
            <a:off x="16632951" y="707244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543F8DF2-5063-4E12-8C69-B087523AF8B0}"/>
              </a:ext>
            </a:extLst>
          </p:cNvPr>
          <p:cNvSpPr/>
          <p:nvPr/>
        </p:nvSpPr>
        <p:spPr>
          <a:xfrm>
            <a:off x="18933692" y="1213628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4" name="object 45">
            <a:extLst>
              <a:ext uri="{FF2B5EF4-FFF2-40B4-BE49-F238E27FC236}">
                <a16:creationId xmlns:a16="http://schemas.microsoft.com/office/drawing/2014/main" id="{B4F9C74B-E89B-42EF-8117-F1335D90E10C}"/>
              </a:ext>
            </a:extLst>
          </p:cNvPr>
          <p:cNvSpPr/>
          <p:nvPr/>
        </p:nvSpPr>
        <p:spPr>
          <a:xfrm>
            <a:off x="16535862" y="1179643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5" name="object 46">
            <a:extLst>
              <a:ext uri="{FF2B5EF4-FFF2-40B4-BE49-F238E27FC236}">
                <a16:creationId xmlns:a16="http://schemas.microsoft.com/office/drawing/2014/main" id="{14A0F474-2B92-401F-BDEE-6DEEAACD635D}"/>
              </a:ext>
            </a:extLst>
          </p:cNvPr>
          <p:cNvSpPr/>
          <p:nvPr/>
        </p:nvSpPr>
        <p:spPr>
          <a:xfrm>
            <a:off x="16535864" y="1179639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DBFE1FD8-9392-4EB0-B2B2-263B526574E9}"/>
              </a:ext>
            </a:extLst>
          </p:cNvPr>
          <p:cNvSpPr/>
          <p:nvPr/>
        </p:nvSpPr>
        <p:spPr>
          <a:xfrm>
            <a:off x="15377530" y="-32140"/>
            <a:ext cx="4711534" cy="28162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7" name="object 28">
            <a:extLst>
              <a:ext uri="{FF2B5EF4-FFF2-40B4-BE49-F238E27FC236}">
                <a16:creationId xmlns:a16="http://schemas.microsoft.com/office/drawing/2014/main" id="{A886D9CE-7871-4B4C-8EA2-181549F6C7B8}"/>
              </a:ext>
            </a:extLst>
          </p:cNvPr>
          <p:cNvSpPr/>
          <p:nvPr/>
        </p:nvSpPr>
        <p:spPr>
          <a:xfrm>
            <a:off x="16395094" y="1115568"/>
            <a:ext cx="111237" cy="108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8" name="object 29">
            <a:extLst>
              <a:ext uri="{FF2B5EF4-FFF2-40B4-BE49-F238E27FC236}">
                <a16:creationId xmlns:a16="http://schemas.microsoft.com/office/drawing/2014/main" id="{683E5621-C8B6-4255-8BC9-766B3B4A8F84}"/>
              </a:ext>
            </a:extLst>
          </p:cNvPr>
          <p:cNvSpPr/>
          <p:nvPr/>
        </p:nvSpPr>
        <p:spPr>
          <a:xfrm>
            <a:off x="16244104" y="1139588"/>
            <a:ext cx="405708" cy="155553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9" name="object 30">
            <a:extLst>
              <a:ext uri="{FF2B5EF4-FFF2-40B4-BE49-F238E27FC236}">
                <a16:creationId xmlns:a16="http://schemas.microsoft.com/office/drawing/2014/main" id="{46C3A2A5-B484-425A-A6E8-CF88E933D7FF}"/>
              </a:ext>
            </a:extLst>
          </p:cNvPr>
          <p:cNvSpPr/>
          <p:nvPr/>
        </p:nvSpPr>
        <p:spPr>
          <a:xfrm>
            <a:off x="16429829" y="946023"/>
            <a:ext cx="111141" cy="108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681E4431-9396-463A-A986-5E72A6650B7F}"/>
              </a:ext>
            </a:extLst>
          </p:cNvPr>
          <p:cNvSpPr/>
          <p:nvPr/>
        </p:nvSpPr>
        <p:spPr>
          <a:xfrm>
            <a:off x="16304580" y="856944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E892B203-255D-40D2-9EE5-6DD83B9FD6AD}"/>
              </a:ext>
            </a:extLst>
          </p:cNvPr>
          <p:cNvSpPr/>
          <p:nvPr/>
        </p:nvSpPr>
        <p:spPr>
          <a:xfrm>
            <a:off x="16423097" y="1267396"/>
            <a:ext cx="111059" cy="108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EED52012-1E4D-46AB-BF31-BF1A1FE7734E}"/>
              </a:ext>
            </a:extLst>
          </p:cNvPr>
          <p:cNvSpPr/>
          <p:nvPr/>
        </p:nvSpPr>
        <p:spPr>
          <a:xfrm>
            <a:off x="16328493" y="1244842"/>
            <a:ext cx="325709" cy="22094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8D21C65D-0E89-4561-A896-8B1724DF68DA}"/>
              </a:ext>
            </a:extLst>
          </p:cNvPr>
          <p:cNvSpPr/>
          <p:nvPr/>
        </p:nvSpPr>
        <p:spPr>
          <a:xfrm>
            <a:off x="17061169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5A3A38DC-1526-460B-9034-2C8266BB0ABF}"/>
              </a:ext>
            </a:extLst>
          </p:cNvPr>
          <p:cNvSpPr/>
          <p:nvPr/>
        </p:nvSpPr>
        <p:spPr>
          <a:xfrm>
            <a:off x="17383065" y="965643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8229829A-BFA7-4846-825A-86400E0EA880}"/>
              </a:ext>
            </a:extLst>
          </p:cNvPr>
          <p:cNvSpPr/>
          <p:nvPr/>
        </p:nvSpPr>
        <p:spPr>
          <a:xfrm>
            <a:off x="17895350" y="973904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5A7DEEA3-7EF3-4B53-9EC6-877A22CEABC0}"/>
              </a:ext>
            </a:extLst>
          </p:cNvPr>
          <p:cNvSpPr/>
          <p:nvPr/>
        </p:nvSpPr>
        <p:spPr>
          <a:xfrm>
            <a:off x="17861937" y="858333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FA61ECF-0CFB-434E-897C-21BA7D239A7A}"/>
              </a:ext>
            </a:extLst>
          </p:cNvPr>
          <p:cNvSpPr/>
          <p:nvPr/>
        </p:nvSpPr>
        <p:spPr>
          <a:xfrm>
            <a:off x="17953814" y="965644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DCB7630D-A869-481F-B79A-12E7FEFEEE86}"/>
              </a:ext>
            </a:extLst>
          </p:cNvPr>
          <p:cNvSpPr/>
          <p:nvPr/>
        </p:nvSpPr>
        <p:spPr>
          <a:xfrm>
            <a:off x="18244528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9" name="object 40">
            <a:extLst>
              <a:ext uri="{FF2B5EF4-FFF2-40B4-BE49-F238E27FC236}">
                <a16:creationId xmlns:a16="http://schemas.microsoft.com/office/drawing/2014/main" id="{1B6F09E5-7D3E-4757-92B1-A618CB12F715}"/>
              </a:ext>
            </a:extLst>
          </p:cNvPr>
          <p:cNvSpPr/>
          <p:nvPr/>
        </p:nvSpPr>
        <p:spPr>
          <a:xfrm>
            <a:off x="18566415" y="965643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FA7EB694-F5BB-4735-9001-C8346E62F304}"/>
              </a:ext>
            </a:extLst>
          </p:cNvPr>
          <p:cNvSpPr/>
          <p:nvPr/>
        </p:nvSpPr>
        <p:spPr>
          <a:xfrm>
            <a:off x="18852667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1" name="object 42">
            <a:extLst>
              <a:ext uri="{FF2B5EF4-FFF2-40B4-BE49-F238E27FC236}">
                <a16:creationId xmlns:a16="http://schemas.microsoft.com/office/drawing/2014/main" id="{A7664059-CC02-4359-BA2C-BA38C146A695}"/>
              </a:ext>
            </a:extLst>
          </p:cNvPr>
          <p:cNvSpPr/>
          <p:nvPr/>
        </p:nvSpPr>
        <p:spPr>
          <a:xfrm>
            <a:off x="19174559" y="965643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FA7E4330-45BF-4735-BE5E-2F587A7BAD11}"/>
              </a:ext>
            </a:extLst>
          </p:cNvPr>
          <p:cNvSpPr/>
          <p:nvPr/>
        </p:nvSpPr>
        <p:spPr>
          <a:xfrm>
            <a:off x="16785330" y="859621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object 44">
            <a:extLst>
              <a:ext uri="{FF2B5EF4-FFF2-40B4-BE49-F238E27FC236}">
                <a16:creationId xmlns:a16="http://schemas.microsoft.com/office/drawing/2014/main" id="{958E7DA7-9FC3-470A-86E3-33BB52293BF2}"/>
              </a:ext>
            </a:extLst>
          </p:cNvPr>
          <p:cNvSpPr/>
          <p:nvPr/>
        </p:nvSpPr>
        <p:spPr>
          <a:xfrm>
            <a:off x="19086072" y="1366005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4" name="object 45">
            <a:extLst>
              <a:ext uri="{FF2B5EF4-FFF2-40B4-BE49-F238E27FC236}">
                <a16:creationId xmlns:a16="http://schemas.microsoft.com/office/drawing/2014/main" id="{BF9B80E9-99B5-4AC1-B3B2-443CE0ECE5EB}"/>
              </a:ext>
            </a:extLst>
          </p:cNvPr>
          <p:cNvSpPr/>
          <p:nvPr/>
        </p:nvSpPr>
        <p:spPr>
          <a:xfrm>
            <a:off x="16688241" y="1332021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5" name="object 46">
            <a:extLst>
              <a:ext uri="{FF2B5EF4-FFF2-40B4-BE49-F238E27FC236}">
                <a16:creationId xmlns:a16="http://schemas.microsoft.com/office/drawing/2014/main" id="{8BECE591-B103-4117-8E98-394ECD92AC2F}"/>
              </a:ext>
            </a:extLst>
          </p:cNvPr>
          <p:cNvSpPr/>
          <p:nvPr/>
        </p:nvSpPr>
        <p:spPr>
          <a:xfrm>
            <a:off x="16688242" y="1332020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0" name="TextBox 23">
            <a:extLst>
              <a:ext uri="{FF2B5EF4-FFF2-40B4-BE49-F238E27FC236}">
                <a16:creationId xmlns:a16="http://schemas.microsoft.com/office/drawing/2014/main" id="{8B2F9A3B-84EB-47FA-BBF8-29E4B3007451}"/>
              </a:ext>
            </a:extLst>
          </p:cNvPr>
          <p:cNvSpPr txBox="1"/>
          <p:nvPr/>
        </p:nvSpPr>
        <p:spPr>
          <a:xfrm>
            <a:off x="9431700" y="4296972"/>
            <a:ext cx="9422898" cy="71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772"/>
              </a:lnSpc>
            </a:pPr>
            <a:r>
              <a:rPr lang="en-US" sz="2309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OPORTUNIDAD DE CITAS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F2769-1994-4BE0-8714-0E63A87A464D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graphicFrame>
        <p:nvGraphicFramePr>
          <p:cNvPr id="117" name="Gráfico 116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317887"/>
              </p:ext>
            </p:extLst>
          </p:nvPr>
        </p:nvGraphicFramePr>
        <p:xfrm>
          <a:off x="1804029" y="2841338"/>
          <a:ext cx="9422898" cy="695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DE9EE9D-C61E-4BF8-9285-9333B12ED577}"/>
              </a:ext>
            </a:extLst>
          </p:cNvPr>
          <p:cNvSpPr txBox="1"/>
          <p:nvPr/>
        </p:nvSpPr>
        <p:spPr>
          <a:xfrm>
            <a:off x="12036865" y="5870552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Participación: 1% en el municipio de Manizáles.</a:t>
            </a:r>
          </a:p>
          <a:p>
            <a:endParaRPr lang="es-ES" sz="2800" b="1" dirty="0"/>
          </a:p>
          <a:p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978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Servicio al Usuario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26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4224</TotalTime>
  <Words>1261</Words>
  <Application>Microsoft Office PowerPoint</Application>
  <PresentationFormat>Personalizado</PresentationFormat>
  <Paragraphs>351</Paragraphs>
  <Slides>55</Slides>
  <Notes>29</Notes>
  <HiddenSlides>0</HiddenSlides>
  <MMClips>3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68" baseType="lpstr">
      <vt:lpstr>Arial</vt:lpstr>
      <vt:lpstr>Arial Rounded MT Bold</vt:lpstr>
      <vt:lpstr>Calibri</vt:lpstr>
      <vt:lpstr>Calibri Bold</vt:lpstr>
      <vt:lpstr>Calibri Light</vt:lpstr>
      <vt:lpstr>Calibri-Light</vt:lpstr>
      <vt:lpstr>Century Gothic</vt:lpstr>
      <vt:lpstr>Courier New</vt:lpstr>
      <vt:lpstr>Lato Light</vt:lpstr>
      <vt:lpstr>Times New Roman</vt:lpstr>
      <vt:lpstr>Trebuchet MS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Gestión Población Afiliada 2020</vt:lpstr>
      <vt:lpstr>Presentación de PowerPoint</vt:lpstr>
      <vt:lpstr>Presentación de PowerPoint</vt:lpstr>
      <vt:lpstr>Presentación de PowerPoint</vt:lpstr>
      <vt:lpstr>Gestión Servicio al Usuario 2020</vt:lpstr>
      <vt:lpstr>Presentación de PowerPoint</vt:lpstr>
      <vt:lpstr>Gestión Satisfacción de Usuarios</vt:lpstr>
      <vt:lpstr>SATISFACCIÓN MANIZÁLES </vt:lpstr>
      <vt:lpstr>Presentación de PowerPoint</vt:lpstr>
      <vt:lpstr>Presentación de PowerPoint</vt:lpstr>
      <vt:lpstr>Gestión Modelo de Salud  2020</vt:lpstr>
      <vt:lpstr>Presentación de PowerPoint</vt:lpstr>
      <vt:lpstr>Pirámide Poblacional Caldas</vt:lpstr>
      <vt:lpstr>Pirámide Caracterizada Caldas</vt:lpstr>
      <vt:lpstr>Presentación de PowerPoint</vt:lpstr>
      <vt:lpstr>Presentación de PowerPoint</vt:lpstr>
      <vt:lpstr>Gestión del Riesgo en Salud  y Promoción de la salud 2020</vt:lpstr>
      <vt:lpstr>Resultados Prevención de la Enfermedad Caldas</vt:lpstr>
      <vt:lpstr>Resultados Prevención de la Enfermedad Caldas</vt:lpstr>
      <vt:lpstr>Resultado de Cohortes Caldas</vt:lpstr>
      <vt:lpstr>Presentación de PowerPoint</vt:lpstr>
      <vt:lpstr>Número de Atenciones en Salud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Financiera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PARTICIPACION SOCIAL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Estrategias  Políticas  Participación  Social en Salud - PPSS 2020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ANTI ESTRÉS</dc:title>
  <dc:creator>CeciliaFigueroa</dc:creator>
  <cp:lastModifiedBy>Carlos Andres Castellanos Arias</cp:lastModifiedBy>
  <cp:revision>227</cp:revision>
  <dcterms:created xsi:type="dcterms:W3CDTF">2020-04-26T19:40:09Z</dcterms:created>
  <dcterms:modified xsi:type="dcterms:W3CDTF">2021-06-29T15:25:53Z</dcterms:modified>
</cp:coreProperties>
</file>